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1" r:id="rId6"/>
    <p:sldId id="259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5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6FED-3B31-7CDB-2668-424DD8F87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DA052-FB05-BB93-B4CF-917649BF9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39F18-A783-A227-674A-F179925F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8DCCF-7084-670F-1E7E-C516F68F0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37BF1-9EEC-06BC-1B5C-22114160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3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856D-38C4-FEE0-C27B-41DDC9FA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20314-4D0B-0E19-DDD8-839AB48F3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D34E-8E97-D612-26A2-E74738319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AC48B-7F21-F682-49DE-5E73C0D4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8D937-EA25-FE61-31F6-C3416BCA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69DCFE-6CF5-C3C6-3296-41071B6CD8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1DE5F-A552-7EDC-E8EE-83710D25E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A4207-6B4B-11A3-825E-8273DC05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D51F-F0F2-5440-CD66-75CB312E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AAF44-7B14-899F-DE64-80D596C9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688F-A706-D030-6E0E-FD45B8C2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F988C-5137-DA03-057C-168070C1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AFE1A-243E-D6F5-4B7E-B6F338C6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FF9C9-CA90-AFC5-14E7-CB56F97B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0C9DC-4E09-4E40-2117-A64B0BF9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3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D193-B41F-A479-5297-EA93F1B5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00BCE-2024-4D3E-3B08-31E8C3EF5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AAA28-BB9F-40BD-806E-DC53C498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9134D-9489-AFC4-E2F4-BB6909A9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303EF-6B96-FE6B-2900-0F84A5C1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9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91BA-2775-2498-BFF8-5CCCCA1D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F826-A755-771C-C4CF-ACFF372C4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BB9541-B270-7066-C105-50DDF027D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6A84D-6611-74B2-3667-B3F5EE70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38168-1A65-C9CF-678C-CEBB7DC1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16017-8812-F459-1705-38674025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B0DE-417D-3C18-E830-B3F17C52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F030F-2FD9-A93B-8C14-89DFCC38C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BC96-A54C-6113-5E7C-CB92D26E1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1D20B-8C0E-5C4F-AF3D-8CAA002E9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7D651-FA7B-AF16-26D2-8A477B390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6F2C3-46F3-51FB-5629-8EB99CE7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CF62A1-E023-270E-49E7-39FC1712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9F97D5-1FB2-49D6-F984-F30457194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3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18D2-68AB-1A7B-8A29-1FA93C93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DC28B-5B43-6E88-FC7E-9905EC53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380F5-FE83-462C-3405-CB376232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D375F-13DD-27F7-6A47-FF9B9EBA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9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BB599C-3D9C-F63F-6FD1-82849815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A1641-9339-873A-5454-5AB74358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54C10-C779-55AB-5E7B-CB6DBFF6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433B-42DD-80AA-62D1-F8665DD2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7485C-3CD4-44D2-467E-E232B5367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2C468-C5A8-74A3-AEB0-9B38D8DCA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5FCCF-12BB-09E0-4370-261C783E0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AC7E7-0A82-882F-47C3-90F9F3EA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C45BD-9580-0BBA-DA41-3E0C8735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1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6D28-9F08-A3A8-85C1-6E6BDEBD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4B71C-F630-537B-2BE9-0150EDB0FC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04BD3-4364-0491-E55C-DF1D19BF1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04FA1-EFC8-1DD5-4361-9AF42B18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AE0E8-DBF7-02AE-5627-68749744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201D3-215C-0623-F61D-61FE7C08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9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03AD45-489D-E365-D463-3EB063EA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D6E39-5130-CFA4-4011-F8CA9E8CE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1EC91-D9F5-88C7-2648-95BA9269A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4843F-BCB7-4622-8723-968BCE87E2FE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7C783-BC55-6F85-E577-4D695F3C4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94729-97B1-5207-47AF-F6332E260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DF103-A2D9-42C0-9C26-03E9B1EB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3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28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23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15" Type="http://schemas.openxmlformats.org/officeDocument/2006/relationships/image" Target="../media/image58.png"/><Relationship Id="rId10" Type="http://schemas.openxmlformats.org/officeDocument/2006/relationships/image" Target="../media/image310.png"/><Relationship Id="rId9" Type="http://schemas.openxmlformats.org/officeDocument/2006/relationships/image" Target="../media/image300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linear_model.LinearRegression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mp"/><Relationship Id="rId2" Type="http://schemas.openxmlformats.org/officeDocument/2006/relationships/image" Target="../media/image10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4483-D875-78B3-D7D9-5E26727AB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31646-9D06-BDC6-59B8-77A074E27BF2}"/>
              </a:ext>
            </a:extLst>
          </p:cNvPr>
          <p:cNvSpPr txBox="1"/>
          <p:nvPr/>
        </p:nvSpPr>
        <p:spPr>
          <a:xfrm>
            <a:off x="0" y="6611779"/>
            <a:ext cx="46252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Some materials are taken from course of Andrew Ng and online materials</a:t>
            </a:r>
          </a:p>
        </p:txBody>
      </p:sp>
    </p:spTree>
    <p:extLst>
      <p:ext uri="{BB962C8B-B14F-4D97-AF65-F5344CB8AC3E}">
        <p14:creationId xmlns:p14="http://schemas.microsoft.com/office/powerpoint/2010/main" val="412445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0BB4-DBAD-BD19-D1EE-BEC96B08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90" y="301333"/>
            <a:ext cx="10515600" cy="494762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7092E2-4420-E86E-5D63-D39535E3712D}"/>
                  </a:ext>
                </a:extLst>
              </p:cNvPr>
              <p:cNvSpPr/>
              <p:nvPr/>
            </p:nvSpPr>
            <p:spPr>
              <a:xfrm>
                <a:off x="2867739" y="3771872"/>
                <a:ext cx="6233780" cy="2298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4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4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400" i="1" dirty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1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400" b="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en-US" sz="1400" i="1" dirty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400" i="1" dirty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400" i="1" dirty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1400" b="1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.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1400" b="1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.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14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1400" i="1" dirty="0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acc>
                                                              <m:accPr>
                                                                <m:chr m:val="̂"/>
                                                                <m:ctrlPr>
                                                                  <a:rPr lang="en-US" sz="1400" i="1" smtClean="0">
                                                                    <a:solidFill>
                                                                      <a:srgbClr val="0070C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accPr>
                                                              <m:e>
                                                                <m:r>
                                                                  <a:rPr lang="en-US" sz="1400" b="0" i="1">
                                                                    <a:solidFill>
                                                                      <a:srgbClr val="0070C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𝑦</m:t>
                                                                </m:r>
                                                              </m:e>
                                                            </m:acc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1400" i="1" dirty="0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(</m:t>
                                                            </m:r>
                                                            <m:r>
                                                              <a:rPr lang="en-US" sz="1400" b="0" i="1" dirty="0" smtClean="0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𝑁</m:t>
                                                            </m:r>
                                                            <m:r>
                                                              <a:rPr lang="en-US" sz="1400" b="0" i="1" dirty="0" smtClean="0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−1)</m:t>
                                                            </m:r>
                                                          </m:sup>
                                                        </m:s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1400" i="1" dirty="0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acc>
                                                              <m:accPr>
                                                                <m:chr m:val="̂"/>
                                                                <m:ctrlPr>
                                                                  <a:rPr lang="en-US" sz="1400" i="1" smtClean="0">
                                                                    <a:solidFill>
                                                                      <a:srgbClr val="0070C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accPr>
                                                              <m:e>
                                                                <m:r>
                                                                  <a:rPr lang="en-US" sz="1400" b="0" i="1">
                                                                    <a:solidFill>
                                                                      <a:srgbClr val="0070C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𝑦</m:t>
                                                                </m:r>
                                                              </m:e>
                                                            </m:acc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1400" i="1" dirty="0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(</m:t>
                                                            </m:r>
                                                            <m:r>
                                                              <a:rPr lang="en-US" sz="1400" b="0" i="1" dirty="0" smtClean="0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𝑁</m:t>
                                                            </m:r>
                                                            <m:r>
                                                              <a:rPr lang="en-US" sz="1400" i="1" dirty="0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)</m:t>
                                                            </m:r>
                                                          </m:sup>
                                                        </m:sSup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400" b="1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1400" b="1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.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1400" b="1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.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1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1400" i="1" smtClean="0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n-US" sz="1400" b="1" i="1">
                                                                  <a:solidFill>
                                                                    <a:srgbClr val="0070C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.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n-US" sz="1400" b="1" i="1">
                                                                  <a:solidFill>
                                                                    <a:srgbClr val="0070C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.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400" i="1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𝑤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400" b="0" i="1" smtClean="0">
                                                                <a:solidFill>
                                                                  <a:srgbClr val="0070C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7092E2-4420-E86E-5D63-D39535E37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739" y="3771872"/>
                <a:ext cx="6233780" cy="22989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A762F8-A4FF-B40A-1495-96C2590711C1}"/>
                  </a:ext>
                </a:extLst>
              </p:cNvPr>
              <p:cNvSpPr/>
              <p:nvPr/>
            </p:nvSpPr>
            <p:spPr>
              <a:xfrm>
                <a:off x="3924092" y="2001226"/>
                <a:ext cx="5334730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 …+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A762F8-A4FF-B40A-1495-96C259071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092" y="2001226"/>
                <a:ext cx="5334730" cy="477118"/>
              </a:xfrm>
              <a:prstGeom prst="rect">
                <a:avLst/>
              </a:prstGeom>
              <a:blipFill>
                <a:blip r:embed="rId3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A1D624-ACEA-791B-86BE-33D826D77592}"/>
                  </a:ext>
                </a:extLst>
              </p:cNvPr>
              <p:cNvSpPr/>
              <p:nvPr/>
            </p:nvSpPr>
            <p:spPr>
              <a:xfrm>
                <a:off x="210790" y="949454"/>
                <a:ext cx="12041535" cy="9871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We can write the training examples </a:t>
                </a:r>
                <a:r>
                  <a:rPr lang="en-US" sz="20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 err="1">
                    <a:solidFill>
                      <a:srgbClr val="0070C0"/>
                    </a:solidFill>
                  </a:rPr>
                  <a:t>,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) </a:t>
                </a:r>
                <a:r>
                  <a:rPr lang="en-US" sz="2000" dirty="0">
                    <a:solidFill>
                      <a:schemeClr val="tx1"/>
                    </a:solidFill>
                  </a:rPr>
                  <a:t>as a set of N linear equations with unknowns W and b. For example n, the equation can be written as: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A1D624-ACEA-791B-86BE-33D826D77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90" y="949454"/>
                <a:ext cx="12041535" cy="987193"/>
              </a:xfrm>
              <a:prstGeom prst="rect">
                <a:avLst/>
              </a:prstGeom>
              <a:blipFill>
                <a:blip r:embed="rId4"/>
                <a:stretch>
                  <a:fillRect l="-557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242423-FB69-2577-5FDA-A874D45B0F27}"/>
                  </a:ext>
                </a:extLst>
              </p:cNvPr>
              <p:cNvSpPr/>
              <p:nvPr/>
            </p:nvSpPr>
            <p:spPr>
              <a:xfrm>
                <a:off x="210790" y="2396058"/>
                <a:ext cx="3088218" cy="408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Or in a matrix form: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  <m:acc>
                      <m:accPr>
                        <m:chr m:val="́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242423-FB69-2577-5FDA-A874D45B0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90" y="2396058"/>
                <a:ext cx="3088218" cy="408958"/>
              </a:xfrm>
              <a:prstGeom prst="rect">
                <a:avLst/>
              </a:prstGeom>
              <a:blipFill>
                <a:blip r:embed="rId5"/>
                <a:stretch>
                  <a:fillRect l="-2174" t="-8955" r="-177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0EDEA39-8480-B0EA-BCED-2E090B7B6AE4}"/>
                  </a:ext>
                </a:extLst>
              </p:cNvPr>
              <p:cNvSpPr/>
              <p:nvPr/>
            </p:nvSpPr>
            <p:spPr>
              <a:xfrm>
                <a:off x="2118399" y="3020041"/>
                <a:ext cx="1498680" cy="408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0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e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0EDEA39-8480-B0EA-BCED-2E090B7B6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99" y="3020041"/>
                <a:ext cx="1498680" cy="408958"/>
              </a:xfrm>
              <a:prstGeom prst="rect">
                <a:avLst/>
              </a:prstGeom>
              <a:blipFill>
                <a:blip r:embed="rId6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F67BBF-E899-3091-B3AD-17AE3517E9ED}"/>
                  </a:ext>
                </a:extLst>
              </p:cNvPr>
              <p:cNvSpPr/>
              <p:nvPr/>
            </p:nvSpPr>
            <p:spPr>
              <a:xfrm>
                <a:off x="3772689" y="2955886"/>
                <a:ext cx="1200650" cy="603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F67BBF-E899-3091-B3AD-17AE3517E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89" y="2955886"/>
                <a:ext cx="1200650" cy="6034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5812DB0-6295-FD20-A7F9-355FE220B024}"/>
              </a:ext>
            </a:extLst>
          </p:cNvPr>
          <p:cNvSpPr/>
          <p:nvPr/>
        </p:nvSpPr>
        <p:spPr>
          <a:xfrm>
            <a:off x="1117878" y="3028890"/>
            <a:ext cx="844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4986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35CB-E6AF-F553-4D0A-2F0E9610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363356"/>
            <a:ext cx="10515600" cy="629174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DFFA-BF72-24B1-4DE0-8BACC357B4AC}"/>
                  </a:ext>
                </a:extLst>
              </p:cNvPr>
              <p:cNvSpPr/>
              <p:nvPr/>
            </p:nvSpPr>
            <p:spPr>
              <a:xfrm>
                <a:off x="415537" y="1353182"/>
                <a:ext cx="9988702" cy="895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We can minimize: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́"/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́"/>
                                <m:ctrlPr>
                                  <a:rPr lang="en-US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0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acc>
                            <m:acc>
                              <m:accPr>
                                <m:chr m:val="́"/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́"/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  <m:acc>
                      <m:accPr>
                        <m:chr m:val="́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20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DFFA-BF72-24B1-4DE0-8BACC357B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37" y="1353182"/>
                <a:ext cx="9988702" cy="895694"/>
              </a:xfrm>
              <a:prstGeom prst="rect">
                <a:avLst/>
              </a:prstGeom>
              <a:blipFill>
                <a:blip r:embed="rId2"/>
                <a:stretch>
                  <a:fillRect l="-610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23E203-3004-034B-F902-1AF9A0A73937}"/>
                  </a:ext>
                </a:extLst>
              </p:cNvPr>
              <p:cNvSpPr/>
              <p:nvPr/>
            </p:nvSpPr>
            <p:spPr>
              <a:xfrm>
                <a:off x="415537" y="2192682"/>
                <a:ext cx="11625995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B</a:t>
                </a:r>
                <a:r>
                  <a:rPr lang="en-US" sz="2000" dirty="0">
                    <a:solidFill>
                      <a:schemeClr val="tx1"/>
                    </a:solidFill>
                  </a:rPr>
                  <a:t>y taking the first derivative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́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With respect to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as: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23E203-3004-034B-F902-1AF9A0A73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37" y="2192682"/>
                <a:ext cx="11625995" cy="439736"/>
              </a:xfrm>
              <a:prstGeom prst="rect">
                <a:avLst/>
              </a:prstGeom>
              <a:blipFill>
                <a:blip r:embed="rId3"/>
                <a:stretch>
                  <a:fillRect l="-524" t="-2778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4EC67AC-EBE4-AA4D-99CE-7BB1E61E8372}"/>
                  </a:ext>
                </a:extLst>
              </p:cNvPr>
              <p:cNvSpPr/>
              <p:nvPr/>
            </p:nvSpPr>
            <p:spPr>
              <a:xfrm>
                <a:off x="842739" y="2675163"/>
                <a:ext cx="2124108" cy="408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0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́"/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acc>
                        <m:acc>
                          <m:accPr>
                            <m:chr m:val="́"/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́"/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= 0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4EC67AC-EBE4-AA4D-99CE-7BB1E61E8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39" y="2675163"/>
                <a:ext cx="2124108" cy="408958"/>
              </a:xfrm>
              <a:prstGeom prst="rect">
                <a:avLst/>
              </a:prstGeom>
              <a:blipFill>
                <a:blip r:embed="rId4"/>
                <a:stretch>
                  <a:fillRect t="-5970" r="-86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6A507F1-B6C7-E358-A66F-EBE1F12F051A}"/>
              </a:ext>
            </a:extLst>
          </p:cNvPr>
          <p:cNvSpPr/>
          <p:nvPr/>
        </p:nvSpPr>
        <p:spPr>
          <a:xfrm>
            <a:off x="2981125" y="2692648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EA438A-8730-F47B-F935-AFF30FB5BEA7}"/>
                  </a:ext>
                </a:extLst>
              </p:cNvPr>
              <p:cNvSpPr/>
              <p:nvPr/>
            </p:nvSpPr>
            <p:spPr>
              <a:xfrm>
                <a:off x="3441993" y="2675163"/>
                <a:ext cx="1814599" cy="408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́"/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acc>
                      </m:e>
                      <m:sup>
                        <m:r>
                          <a:rPr lang="en-US" sz="2000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sz="20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́"/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  <m:acc>
                      <m:accPr>
                        <m:chr m:val="́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́"/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acc>
                      </m:e>
                      <m:sup>
                        <m:r>
                          <a:rPr lang="en-US" sz="2000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EA438A-8730-F47B-F935-AFF30FB5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93" y="2675163"/>
                <a:ext cx="1814599" cy="408958"/>
              </a:xfrm>
              <a:prstGeom prst="rect">
                <a:avLst/>
              </a:prstGeom>
              <a:blipFill>
                <a:blip r:embed="rId5"/>
                <a:stretch>
                  <a:fillRect t="-5970" r="-2357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3A16A9-EF8E-39FD-52F8-3ACD774C38CE}"/>
              </a:ext>
            </a:extLst>
          </p:cNvPr>
          <p:cNvSpPr/>
          <p:nvPr/>
        </p:nvSpPr>
        <p:spPr>
          <a:xfrm>
            <a:off x="5214121" y="2666526"/>
            <a:ext cx="848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then,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12BB36-9833-7692-CF9C-27A1AB1C9BDF}"/>
                  </a:ext>
                </a:extLst>
              </p:cNvPr>
              <p:cNvSpPr/>
              <p:nvPr/>
            </p:nvSpPr>
            <p:spPr>
              <a:xfrm>
                <a:off x="5958139" y="2620113"/>
                <a:ext cx="2041585" cy="408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0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acc>
                          <m:accPr>
                            <m:chr m:val="́"/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́"/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acc>
                      </m:e>
                      <m:sup>
                        <m:r>
                          <a:rPr lang="en-US" sz="2000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12BB36-9833-7692-CF9C-27A1AB1C9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39" y="2620113"/>
                <a:ext cx="2041585" cy="408958"/>
              </a:xfrm>
              <a:prstGeom prst="rect">
                <a:avLst/>
              </a:prstGeom>
              <a:blipFill>
                <a:blip r:embed="rId6"/>
                <a:stretch>
                  <a:fillRect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92C50EB-1DFB-BCB0-A8E8-78A78B5BE1FC}"/>
              </a:ext>
            </a:extLst>
          </p:cNvPr>
          <p:cNvSpPr/>
          <p:nvPr/>
        </p:nvSpPr>
        <p:spPr>
          <a:xfrm>
            <a:off x="5958139" y="2597566"/>
            <a:ext cx="2128596" cy="47231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12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D7A0-D104-20B2-A23A-A325FECC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43" y="365125"/>
            <a:ext cx="11064257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D315A-31C9-6FD7-94D9-3DA4230AB7EC}"/>
              </a:ext>
            </a:extLst>
          </p:cNvPr>
          <p:cNvSpPr/>
          <p:nvPr/>
        </p:nvSpPr>
        <p:spPr>
          <a:xfrm>
            <a:off x="230589" y="1028781"/>
            <a:ext cx="11128565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For input data 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A0B990-6DDB-4E6D-3C1C-A743465E2A2E}"/>
                  </a:ext>
                </a:extLst>
              </p:cNvPr>
              <p:cNvSpPr/>
              <p:nvPr/>
            </p:nvSpPr>
            <p:spPr>
              <a:xfrm>
                <a:off x="1775015" y="1076240"/>
                <a:ext cx="3664208" cy="472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 2, 3, 4 </m:t>
                    </m:r>
                  </m:oMath>
                </a14:m>
                <a:r>
                  <a:rPr lang="en-US" sz="2000" dirty="0"/>
                  <a:t>where: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A0B990-6DDB-4E6D-3C1C-A743465E2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15" y="1076240"/>
                <a:ext cx="3664208" cy="472630"/>
              </a:xfrm>
              <a:prstGeom prst="rect">
                <a:avLst/>
              </a:prstGeom>
              <a:blipFill>
                <a:blip r:embed="rId2"/>
                <a:stretch>
                  <a:fillRect l="-832" r="-832" b="-2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FAA8B29-F8EC-6A53-301E-B7850E505E63}"/>
                  </a:ext>
                </a:extLst>
              </p:cNvPr>
              <p:cNvSpPr/>
              <p:nvPr/>
            </p:nvSpPr>
            <p:spPr>
              <a:xfrm>
                <a:off x="2835727" y="1738304"/>
                <a:ext cx="4595874" cy="777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0, 1.5</m:t>
                        </m:r>
                      </m:e>
                    </m:d>
                    <m:r>
                      <a:rPr lang="en-US" sz="1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</a:t>
                </a:r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</m:d>
                      <m:r>
                        <a:rPr lang="en-US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FAA8B29-F8EC-6A53-301E-B7850E505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27" y="1738304"/>
                <a:ext cx="4595874" cy="777008"/>
              </a:xfrm>
              <a:prstGeom prst="rect">
                <a:avLst/>
              </a:prstGeom>
              <a:blipFill>
                <a:blip r:embed="rId3"/>
                <a:stretch>
                  <a:fillRect r="-265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AC091B8-BCE7-AB8A-5D1A-A98DEB1DFCA7}"/>
              </a:ext>
            </a:extLst>
          </p:cNvPr>
          <p:cNvGrpSpPr/>
          <p:nvPr/>
        </p:nvGrpSpPr>
        <p:grpSpPr>
          <a:xfrm>
            <a:off x="7797850" y="1977544"/>
            <a:ext cx="4243683" cy="2204793"/>
            <a:chOff x="7875949" y="1224207"/>
            <a:chExt cx="4243683" cy="220479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19A339B-0C5B-C7E5-1EA6-E44BB00F33C3}"/>
                </a:ext>
              </a:extLst>
            </p:cNvPr>
            <p:cNvCxnSpPr/>
            <p:nvPr/>
          </p:nvCxnSpPr>
          <p:spPr>
            <a:xfrm>
              <a:off x="8736376" y="1459308"/>
              <a:ext cx="0" cy="1969692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307DB10-F2C3-9C7E-40BB-58E20491689B}"/>
                </a:ext>
              </a:extLst>
            </p:cNvPr>
            <p:cNvCxnSpPr/>
            <p:nvPr/>
          </p:nvCxnSpPr>
          <p:spPr>
            <a:xfrm>
              <a:off x="8736376" y="3429000"/>
              <a:ext cx="30563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225B797-BB0A-83E2-15C5-66C0B82FA3BB}"/>
                </a:ext>
              </a:extLst>
            </p:cNvPr>
            <p:cNvSpPr/>
            <p:nvPr/>
          </p:nvSpPr>
          <p:spPr>
            <a:xfrm>
              <a:off x="8670275" y="2900522"/>
              <a:ext cx="132203" cy="133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EA42DEC-8A0C-D49E-4599-3B68B6C1F169}"/>
                    </a:ext>
                  </a:extLst>
                </p:cNvPr>
                <p:cNvSpPr/>
                <p:nvPr/>
              </p:nvSpPr>
              <p:spPr>
                <a:xfrm>
                  <a:off x="7875949" y="2779043"/>
                  <a:ext cx="86042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0, 1.5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11CA38E-578F-4DB8-B5C8-55EFDB673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949" y="2779043"/>
                  <a:ext cx="860427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D6C23B-7715-6E1C-B615-9A16D4CC10B5}"/>
                </a:ext>
              </a:extLst>
            </p:cNvPr>
            <p:cNvSpPr/>
            <p:nvPr/>
          </p:nvSpPr>
          <p:spPr>
            <a:xfrm>
              <a:off x="9464600" y="2712357"/>
              <a:ext cx="132203" cy="133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A1E3B74-5D0B-D0DA-125B-671F7ABD55D0}"/>
                    </a:ext>
                  </a:extLst>
                </p:cNvPr>
                <p:cNvSpPr/>
                <p:nvPr/>
              </p:nvSpPr>
              <p:spPr>
                <a:xfrm>
                  <a:off x="9495068" y="2492184"/>
                  <a:ext cx="70493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A1802A0-DD41-4DD4-9471-D869DA0DE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5068" y="2492184"/>
                  <a:ext cx="704937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BE1CCA-5146-ACF2-E032-5FA52D7D8DFC}"/>
                </a:ext>
              </a:extLst>
            </p:cNvPr>
            <p:cNvSpPr/>
            <p:nvPr/>
          </p:nvSpPr>
          <p:spPr>
            <a:xfrm>
              <a:off x="10228349" y="1733409"/>
              <a:ext cx="132203" cy="133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3925FE-3C28-2972-8A38-59B16FD7F863}"/>
                </a:ext>
              </a:extLst>
            </p:cNvPr>
            <p:cNvSpPr/>
            <p:nvPr/>
          </p:nvSpPr>
          <p:spPr>
            <a:xfrm>
              <a:off x="9818107" y="1936898"/>
              <a:ext cx="132203" cy="133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C57AEC3-5024-BD97-B19A-6577BD64BDDD}"/>
                    </a:ext>
                  </a:extLst>
                </p:cNvPr>
                <p:cNvSpPr/>
                <p:nvPr/>
              </p:nvSpPr>
              <p:spPr>
                <a:xfrm>
                  <a:off x="9244334" y="1661507"/>
                  <a:ext cx="86042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3.5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E198209-8144-4AED-80F8-26930C021E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4334" y="1661507"/>
                  <a:ext cx="860428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0642C47-CCB9-21FC-6BC0-DADD13E64A05}"/>
                    </a:ext>
                  </a:extLst>
                </p:cNvPr>
                <p:cNvSpPr/>
                <p:nvPr/>
              </p:nvSpPr>
              <p:spPr>
                <a:xfrm>
                  <a:off x="10012246" y="1381262"/>
                  <a:ext cx="70493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288B320-6EBA-4D05-A7AC-582A32A6A6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2246" y="1381262"/>
                  <a:ext cx="704937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F30302D-8E8E-3560-0851-C75E04BB3FB1}"/>
                    </a:ext>
                  </a:extLst>
                </p:cNvPr>
                <p:cNvSpPr/>
                <p:nvPr/>
              </p:nvSpPr>
              <p:spPr>
                <a:xfrm>
                  <a:off x="8344795" y="1224207"/>
                  <a:ext cx="4303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F30302D-8E8E-3560-0851-C75E04B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795" y="1224207"/>
                  <a:ext cx="430374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770290F-7297-A71D-9430-5089D84C10E1}"/>
                    </a:ext>
                  </a:extLst>
                </p:cNvPr>
                <p:cNvSpPr/>
                <p:nvPr/>
              </p:nvSpPr>
              <p:spPr>
                <a:xfrm>
                  <a:off x="11611159" y="2934377"/>
                  <a:ext cx="508473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baseline="-250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770290F-7297-A71D-9430-5089D84C10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1159" y="2934377"/>
                  <a:ext cx="508473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7FF977-3C65-E86F-9270-60302B7883A6}"/>
              </a:ext>
            </a:extLst>
          </p:cNvPr>
          <p:cNvCxnSpPr>
            <a:cxnSpLocks/>
          </p:cNvCxnSpPr>
          <p:nvPr/>
        </p:nvCxnSpPr>
        <p:spPr>
          <a:xfrm flipH="1">
            <a:off x="8496606" y="1971172"/>
            <a:ext cx="2667007" cy="20127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9865BC-E358-4260-174D-6A945F640A6C}"/>
                  </a:ext>
                </a:extLst>
              </p:cNvPr>
              <p:cNvSpPr/>
              <p:nvPr/>
            </p:nvSpPr>
            <p:spPr>
              <a:xfrm>
                <a:off x="10626616" y="1521853"/>
                <a:ext cx="964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9865BC-E358-4260-174D-6A945F640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616" y="1521853"/>
                <a:ext cx="964175" cy="461665"/>
              </a:xfrm>
              <a:prstGeom prst="rect">
                <a:avLst/>
              </a:prstGeom>
              <a:blipFill>
                <a:blip r:embed="rId13"/>
                <a:stretch>
                  <a:fillRect t="-4000" r="-189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5B4D3AF-B800-1BBC-9F53-B211C0C6C7EC}"/>
              </a:ext>
            </a:extLst>
          </p:cNvPr>
          <p:cNvSpPr txBox="1"/>
          <p:nvPr/>
        </p:nvSpPr>
        <p:spPr>
          <a:xfrm>
            <a:off x="8503331" y="41768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F3A1D-931B-6D43-16B1-570554DD45EB}"/>
              </a:ext>
            </a:extLst>
          </p:cNvPr>
          <p:cNvSpPr txBox="1"/>
          <p:nvPr/>
        </p:nvSpPr>
        <p:spPr>
          <a:xfrm>
            <a:off x="8938199" y="41881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339E40-7E54-DB5C-8F5A-54AC80576C84}"/>
              </a:ext>
            </a:extLst>
          </p:cNvPr>
          <p:cNvSpPr txBox="1"/>
          <p:nvPr/>
        </p:nvSpPr>
        <p:spPr>
          <a:xfrm>
            <a:off x="9318357" y="418590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0A7798-2F7E-A662-7CC7-B95C2FDDCDD8}"/>
              </a:ext>
            </a:extLst>
          </p:cNvPr>
          <p:cNvSpPr txBox="1"/>
          <p:nvPr/>
        </p:nvSpPr>
        <p:spPr>
          <a:xfrm>
            <a:off x="9670473" y="41908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774D1E-0D6B-1128-39FD-84B1330FCB29}"/>
              </a:ext>
            </a:extLst>
          </p:cNvPr>
          <p:cNvSpPr txBox="1"/>
          <p:nvPr/>
        </p:nvSpPr>
        <p:spPr>
          <a:xfrm>
            <a:off x="10084312" y="420900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A946E4-4353-922C-DD80-70BCEEB4190A}"/>
                  </a:ext>
                </a:extLst>
              </p:cNvPr>
              <p:cNvSpPr/>
              <p:nvPr/>
            </p:nvSpPr>
            <p:spPr>
              <a:xfrm>
                <a:off x="642848" y="2726986"/>
                <a:ext cx="1107804" cy="12262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A946E4-4353-922C-DD80-70BCEEB41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48" y="2726986"/>
                <a:ext cx="1107804" cy="1226233"/>
              </a:xfrm>
              <a:prstGeom prst="rect">
                <a:avLst/>
              </a:prstGeom>
              <a:blipFill>
                <a:blip r:embed="rId14"/>
                <a:stretch>
                  <a:fillRect l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C3ECE2-EAE8-5765-142A-05B2956B7416}"/>
                  </a:ext>
                </a:extLst>
              </p:cNvPr>
              <p:cNvSpPr/>
              <p:nvPr/>
            </p:nvSpPr>
            <p:spPr>
              <a:xfrm>
                <a:off x="4266798" y="3161864"/>
                <a:ext cx="1312539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C3ECE2-EAE8-5765-142A-05B2956B7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798" y="3161864"/>
                <a:ext cx="1312539" cy="56477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BE5DAD-2BB9-893E-3A26-28DEF0545A30}"/>
                  </a:ext>
                </a:extLst>
              </p:cNvPr>
              <p:cNvSpPr/>
              <p:nvPr/>
            </p:nvSpPr>
            <p:spPr>
              <a:xfrm>
                <a:off x="2375139" y="2704086"/>
                <a:ext cx="1418465" cy="12262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 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0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BE5DAD-2BB9-893E-3A26-28DEF0545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39" y="2704086"/>
                <a:ext cx="1418465" cy="12262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8105B3-3A79-1365-9774-641631B5203C}"/>
                  </a:ext>
                </a:extLst>
              </p:cNvPr>
              <p:cNvSpPr/>
              <p:nvPr/>
            </p:nvSpPr>
            <p:spPr>
              <a:xfrm>
                <a:off x="1174283" y="4258762"/>
                <a:ext cx="2041585" cy="408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0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acc>
                          <m:accPr>
                            <m:chr m:val="́"/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́"/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8105B3-3A79-1365-9774-641631B52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283" y="4258762"/>
                <a:ext cx="2041585" cy="408958"/>
              </a:xfrm>
              <a:prstGeom prst="rect">
                <a:avLst/>
              </a:prstGeom>
              <a:blipFill>
                <a:blip r:embed="rId17"/>
                <a:stretch>
                  <a:fillRect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E8CA94-1B88-177E-8D2C-009FCA491D7C}"/>
                  </a:ext>
                </a:extLst>
              </p:cNvPr>
              <p:cNvSpPr/>
              <p:nvPr/>
            </p:nvSpPr>
            <p:spPr>
              <a:xfrm>
                <a:off x="2147841" y="4782078"/>
                <a:ext cx="6118855" cy="1302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 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  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  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E8CA94-1B88-177E-8D2C-009FCA491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41" y="4782078"/>
                <a:ext cx="6118855" cy="13021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00B6D520-E6F5-6CD3-080A-EBAA24DF11A2}"/>
              </a:ext>
            </a:extLst>
          </p:cNvPr>
          <p:cNvSpPr/>
          <p:nvPr/>
        </p:nvSpPr>
        <p:spPr>
          <a:xfrm>
            <a:off x="289543" y="2372173"/>
            <a:ext cx="555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So,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D12F28-F3CC-CB5B-2BC4-7A26C51E6293}"/>
              </a:ext>
            </a:extLst>
          </p:cNvPr>
          <p:cNvSpPr/>
          <p:nvPr/>
        </p:nvSpPr>
        <p:spPr>
          <a:xfrm>
            <a:off x="244072" y="3885663"/>
            <a:ext cx="914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Since, 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65989D-732E-7C91-4A28-248218A87ABE}"/>
              </a:ext>
            </a:extLst>
          </p:cNvPr>
          <p:cNvSpPr/>
          <p:nvPr/>
        </p:nvSpPr>
        <p:spPr>
          <a:xfrm>
            <a:off x="185831" y="4811076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Then,  </a:t>
            </a:r>
          </a:p>
        </p:txBody>
      </p:sp>
    </p:spTree>
    <p:extLst>
      <p:ext uri="{BB962C8B-B14F-4D97-AF65-F5344CB8AC3E}">
        <p14:creationId xmlns:p14="http://schemas.microsoft.com/office/powerpoint/2010/main" val="2681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D7A0-D104-20B2-A23A-A325FECC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43" y="365125"/>
            <a:ext cx="11064257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10D853-D4BF-C9B9-D0D2-A33732959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1" y="2794774"/>
            <a:ext cx="7028812" cy="31903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63539E6-E904-9ED5-5132-987D03C3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59" y="2805534"/>
            <a:ext cx="4534533" cy="301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808F2B5-5471-9749-0F13-52A9FC00DF8C}"/>
                  </a:ext>
                </a:extLst>
              </p:cNvPr>
              <p:cNvSpPr/>
              <p:nvPr/>
            </p:nvSpPr>
            <p:spPr>
              <a:xfrm>
                <a:off x="2412246" y="1042146"/>
                <a:ext cx="6118855" cy="1302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0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 dirty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2000" i="1" dirty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 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  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 dirty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  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808F2B5-5471-9749-0F13-52A9FC00D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46" y="1042146"/>
                <a:ext cx="6118855" cy="1302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968A9BB7-D291-8F40-F667-F784BE67B540}"/>
              </a:ext>
            </a:extLst>
          </p:cNvPr>
          <p:cNvSpPr/>
          <p:nvPr/>
        </p:nvSpPr>
        <p:spPr>
          <a:xfrm>
            <a:off x="420716" y="2270757"/>
            <a:ext cx="3127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Which can be coded as: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9E1D7C6-1C6F-05E4-2C50-C820EE1BD6E7}"/>
                  </a:ext>
                </a:extLst>
              </p:cNvPr>
              <p:cNvSpPr/>
              <p:nvPr/>
            </p:nvSpPr>
            <p:spPr>
              <a:xfrm>
                <a:off x="9436794" y="3534542"/>
                <a:ext cx="964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9E1D7C6-1C6F-05E4-2C50-C820EE1BD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794" y="3534542"/>
                <a:ext cx="964175" cy="461665"/>
              </a:xfrm>
              <a:prstGeom prst="rect">
                <a:avLst/>
              </a:prstGeom>
              <a:blipFill>
                <a:blip r:embed="rId5"/>
                <a:stretch>
                  <a:fillRect t="-3947" r="-18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235EE-DC0D-CFA8-BFD4-46A8DC55BADF}"/>
                  </a:ext>
                </a:extLst>
              </p:cNvPr>
              <p:cNvSpPr/>
              <p:nvPr/>
            </p:nvSpPr>
            <p:spPr>
              <a:xfrm>
                <a:off x="9445675" y="5696783"/>
                <a:ext cx="4732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baseline="-25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8235EE-DC0D-CFA8-BFD4-46A8DC55B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675" y="5696783"/>
                <a:ext cx="4732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22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FAB5-C05C-0DEF-5932-1810B4005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7" y="304774"/>
            <a:ext cx="10515600" cy="805406"/>
          </a:xfrm>
        </p:spPr>
        <p:txBody>
          <a:bodyPr/>
          <a:lstStyle/>
          <a:p>
            <a:r>
              <a:rPr lang="en-US" dirty="0"/>
              <a:t>Gradient Based Optimization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5FC7E9-30A8-D96D-0300-6D654EA9DF0A}"/>
              </a:ext>
            </a:extLst>
          </p:cNvPr>
          <p:cNvSpPr/>
          <p:nvPr/>
        </p:nvSpPr>
        <p:spPr>
          <a:xfrm>
            <a:off x="320606" y="1347568"/>
            <a:ext cx="10076274" cy="105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We usually use optimization techniques to minimize an objective function </a:t>
            </a:r>
            <a:r>
              <a:rPr lang="en-US" sz="2200" dirty="0">
                <a:solidFill>
                  <a:srgbClr val="0070C0"/>
                </a:solidFill>
              </a:rPr>
              <a:t>J(x)</a:t>
            </a:r>
            <a:r>
              <a:rPr lang="en-US" sz="2200" dirty="0"/>
              <a:t>. To maximize the same function you can minimize </a:t>
            </a:r>
            <a:r>
              <a:rPr lang="en-US" sz="2200" dirty="0">
                <a:solidFill>
                  <a:srgbClr val="0070C0"/>
                </a:solidFill>
              </a:rPr>
              <a:t>–J(x)</a:t>
            </a:r>
            <a:r>
              <a:rPr lang="en-US" sz="2200" dirty="0"/>
              <a:t> instead.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C54937-9511-CD11-A494-346335EC2A11}"/>
              </a:ext>
            </a:extLst>
          </p:cNvPr>
          <p:cNvGrpSpPr/>
          <p:nvPr/>
        </p:nvGrpSpPr>
        <p:grpSpPr>
          <a:xfrm>
            <a:off x="8085790" y="3703423"/>
            <a:ext cx="3460731" cy="2770344"/>
            <a:chOff x="8017708" y="2939281"/>
            <a:chExt cx="3990909" cy="243016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782A102-EBAE-4B7D-2319-5E8903DCC54D}"/>
                </a:ext>
              </a:extLst>
            </p:cNvPr>
            <p:cNvSpPr/>
            <p:nvPr/>
          </p:nvSpPr>
          <p:spPr>
            <a:xfrm>
              <a:off x="8782501" y="3514064"/>
              <a:ext cx="2434848" cy="1291825"/>
            </a:xfrm>
            <a:custGeom>
              <a:avLst/>
              <a:gdLst>
                <a:gd name="connsiteX0" fmla="*/ 0 w 1903228"/>
                <a:gd name="connsiteY0" fmla="*/ 0 h 659284"/>
                <a:gd name="connsiteX1" fmla="*/ 903767 w 1903228"/>
                <a:gd name="connsiteY1" fmla="*/ 659218 h 659284"/>
                <a:gd name="connsiteX2" fmla="*/ 1903228 w 1903228"/>
                <a:gd name="connsiteY2" fmla="*/ 31897 h 65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3228" h="659284">
                  <a:moveTo>
                    <a:pt x="0" y="0"/>
                  </a:moveTo>
                  <a:cubicBezTo>
                    <a:pt x="293281" y="326951"/>
                    <a:pt x="586562" y="653902"/>
                    <a:pt x="903767" y="659218"/>
                  </a:cubicBezTo>
                  <a:cubicBezTo>
                    <a:pt x="1220972" y="664534"/>
                    <a:pt x="1562100" y="348215"/>
                    <a:pt x="1903228" y="3189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8F48161-945E-F51F-307A-76275DD62596}"/>
                </a:ext>
              </a:extLst>
            </p:cNvPr>
            <p:cNvCxnSpPr>
              <a:cxnSpLocks/>
            </p:cNvCxnSpPr>
            <p:nvPr/>
          </p:nvCxnSpPr>
          <p:spPr>
            <a:xfrm>
              <a:off x="8952614" y="4816582"/>
              <a:ext cx="2759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38EA21-BDF3-FB27-80C5-125176605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445" y="3286318"/>
              <a:ext cx="0" cy="2083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DEE583-E609-D166-0C4B-DC454C0C1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6443" y="3286320"/>
              <a:ext cx="1778750" cy="1688359"/>
            </a:xfrm>
            <a:prstGeom prst="line">
              <a:avLst/>
            </a:prstGeom>
            <a:ln w="412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F12AEF-F7C5-C09C-456D-FB83430AC295}"/>
                </a:ext>
              </a:extLst>
            </p:cNvPr>
            <p:cNvSpPr txBox="1"/>
            <p:nvPr/>
          </p:nvSpPr>
          <p:spPr>
            <a:xfrm>
              <a:off x="8017708" y="3210539"/>
              <a:ext cx="2434848" cy="323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70C0"/>
                  </a:solidFill>
                </a:rPr>
                <a:t>J(x)= 0.5x</a:t>
              </a:r>
              <a:r>
                <a:rPr lang="en-US" sz="1800" baseline="30000" dirty="0">
                  <a:solidFill>
                    <a:srgbClr val="0070C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EF69639-1CFF-EE28-00FA-BEE838FC2C4A}"/>
                    </a:ext>
                  </a:extLst>
                </p:cNvPr>
                <p:cNvSpPr txBox="1"/>
                <p:nvPr/>
              </p:nvSpPr>
              <p:spPr>
                <a:xfrm rot="18531290">
                  <a:off x="10129722" y="3389394"/>
                  <a:ext cx="1326140" cy="4259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p>
                          <m:r>
                            <a:rPr lang="en-US" sz="18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a14:m>
                  <a:r>
                    <a:rPr lang="en-US" sz="1800" b="1" dirty="0">
                      <a:solidFill>
                        <a:srgbClr val="0070C0"/>
                      </a:solidFill>
                    </a:rPr>
                    <a:t> = x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EF69639-1CFF-EE28-00FA-BEE838FC2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531290">
                  <a:off x="10129722" y="3389394"/>
                  <a:ext cx="1326140" cy="425913"/>
                </a:xfrm>
                <a:prstGeom prst="rect">
                  <a:avLst/>
                </a:prstGeom>
                <a:blipFill>
                  <a:blip r:embed="rId2"/>
                  <a:stretch>
                    <a:fillRect b="-1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56229C-D1FB-7B3B-D80D-6464A7D38C65}"/>
                </a:ext>
              </a:extLst>
            </p:cNvPr>
            <p:cNvSpPr txBox="1"/>
            <p:nvPr/>
          </p:nvSpPr>
          <p:spPr>
            <a:xfrm>
              <a:off x="9895826" y="4774624"/>
              <a:ext cx="353533" cy="350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0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8DBBEF-59BD-260C-3D9E-AC39B2DBC7D9}"/>
                </a:ext>
              </a:extLst>
            </p:cNvPr>
            <p:cNvSpPr txBox="1"/>
            <p:nvPr/>
          </p:nvSpPr>
          <p:spPr>
            <a:xfrm>
              <a:off x="11655084" y="4576267"/>
              <a:ext cx="353533" cy="350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x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1EFAFB-36B5-136E-0F92-B82DFFD32CCD}"/>
                    </a:ext>
                  </a:extLst>
                </p:cNvPr>
                <p:cNvSpPr txBox="1"/>
                <p:nvPr/>
              </p:nvSpPr>
              <p:spPr>
                <a:xfrm>
                  <a:off x="8036038" y="4066441"/>
                  <a:ext cx="1620777" cy="2969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p>
                          <m:r>
                            <a:rPr lang="en-US" sz="1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a14:m>
                  <a:r>
                    <a:rPr lang="en-US" sz="1600" b="1" dirty="0">
                      <a:solidFill>
                        <a:srgbClr val="0070C0"/>
                      </a:solidFill>
                    </a:rPr>
                    <a:t>&lt;0 </a:t>
                  </a:r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1EFAFB-36B5-136E-0F92-B82DFFD32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6038" y="4066441"/>
                  <a:ext cx="1620777" cy="296981"/>
                </a:xfrm>
                <a:prstGeom prst="rect">
                  <a:avLst/>
                </a:prstGeom>
                <a:blipFill>
                  <a:blip r:embed="rId3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DB5BC7-4160-52BD-0BA7-6C7DC5CE8738}"/>
                    </a:ext>
                  </a:extLst>
                </p:cNvPr>
                <p:cNvSpPr txBox="1"/>
                <p:nvPr/>
              </p:nvSpPr>
              <p:spPr>
                <a:xfrm>
                  <a:off x="10609191" y="4351563"/>
                  <a:ext cx="1229186" cy="2969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p>
                          <m:r>
                            <a:rPr lang="en-US" sz="1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a14:m>
                  <a:r>
                    <a:rPr lang="en-US" sz="1600" b="1" dirty="0">
                      <a:solidFill>
                        <a:srgbClr val="0070C0"/>
                      </a:solidFill>
                    </a:rPr>
                    <a:t>&gt;0 </a:t>
                  </a:r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DB5BC7-4160-52BD-0BA7-6C7DC5CE8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9191" y="4351563"/>
                  <a:ext cx="1229186" cy="296981"/>
                </a:xfrm>
                <a:prstGeom prst="rect">
                  <a:avLst/>
                </a:prstGeom>
                <a:blipFill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A0FA4-AB43-91E2-70E3-3B4E672F03B9}"/>
                  </a:ext>
                </a:extLst>
              </p:cNvPr>
              <p:cNvSpPr txBox="1"/>
              <p:nvPr/>
            </p:nvSpPr>
            <p:spPr>
              <a:xfrm>
                <a:off x="313328" y="2247934"/>
                <a:ext cx="10004887" cy="773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The first derivative of a function </a:t>
                </a:r>
                <a:r>
                  <a:rPr lang="en-US" sz="2200" dirty="0">
                    <a:solidFill>
                      <a:srgbClr val="0070C0"/>
                    </a:solidFill>
                  </a:rPr>
                  <a:t>J(x)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𝑑𝐽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A0FA4-AB43-91E2-70E3-3B4E672F0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28" y="2247934"/>
                <a:ext cx="10004887" cy="773994"/>
              </a:xfrm>
              <a:prstGeom prst="rect">
                <a:avLst/>
              </a:prstGeom>
              <a:blipFill>
                <a:blip r:embed="rId5"/>
                <a:stretch>
                  <a:fillRect l="-670" b="-5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15839C-3784-20CC-947A-FE3BDA8C0338}"/>
                  </a:ext>
                </a:extLst>
              </p:cNvPr>
              <p:cNvSpPr txBox="1"/>
              <p:nvPr/>
            </p:nvSpPr>
            <p:spPr>
              <a:xfrm>
                <a:off x="320606" y="3081675"/>
                <a:ext cx="11845159" cy="783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b="0" dirty="0">
                    <a:solidFill>
                      <a:srgbClr val="002060"/>
                    </a:solidFill>
                  </a:rPr>
                  <a:t> </a:t>
                </a:r>
                <a:r>
                  <a:rPr lang="en-US" sz="2200" b="0" dirty="0">
                    <a:solidFill>
                      <a:schemeClr val="tx1"/>
                    </a:solidFill>
                  </a:rPr>
                  <a:t>The gradient can be approximated as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+ ∈</m:t>
                            </m:r>
                          </m:e>
                        </m:d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is a small change in the input. </a:t>
                </a:r>
                <a:endParaRPr 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15839C-3784-20CC-947A-FE3BDA8C0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6" y="3081675"/>
                <a:ext cx="11845159" cy="783548"/>
              </a:xfrm>
              <a:prstGeom prst="rect">
                <a:avLst/>
              </a:prstGeom>
              <a:blipFill>
                <a:blip r:embed="rId6"/>
                <a:stretch>
                  <a:fillRect l="-618" r="-51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67BBEB-1EA3-C020-1158-081C5B1CC080}"/>
              </a:ext>
            </a:extLst>
          </p:cNvPr>
          <p:cNvSpPr txBox="1"/>
          <p:nvPr/>
        </p:nvSpPr>
        <p:spPr>
          <a:xfrm>
            <a:off x="320606" y="4148842"/>
            <a:ext cx="6974324" cy="1563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information we get from the gradient can help us to minimize a function (to find values of the input where the function attains minimum value(s)). 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284411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6764-7126-D2AA-B925-EA9EF113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90" y="387656"/>
            <a:ext cx="10515600" cy="594271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Based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155EA-46B5-7E97-AF12-644A3AD1C8A9}"/>
                  </a:ext>
                </a:extLst>
              </p:cNvPr>
              <p:cNvSpPr txBox="1"/>
              <p:nvPr/>
            </p:nvSpPr>
            <p:spPr>
              <a:xfrm>
                <a:off x="-119649" y="2583995"/>
                <a:ext cx="7949689" cy="410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93277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If we start with </a:t>
                </a:r>
                <a:r>
                  <a:rPr lang="en-US" sz="2200" dirty="0">
                    <a:solidFill>
                      <a:srgbClr val="0070C0"/>
                    </a:solidFill>
                  </a:rPr>
                  <a:t>x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(t)</a:t>
                </a:r>
                <a:r>
                  <a:rPr lang="en-US" sz="2200" dirty="0">
                    <a:solidFill>
                      <a:srgbClr val="0070C0"/>
                    </a:solidFill>
                  </a:rPr>
                  <a:t> &lt; 0</a:t>
                </a:r>
                <a:r>
                  <a:rPr lang="en-US" sz="2200" dirty="0">
                    <a:solidFill>
                      <a:schemeClr val="tx1"/>
                    </a:solidFill>
                  </a:rPr>
                  <a:t>, the slope (first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) is negative, then </a:t>
                </a:r>
                <a:r>
                  <a:rPr lang="en-US" sz="2200" dirty="0">
                    <a:solidFill>
                      <a:srgbClr val="0070C0"/>
                    </a:solidFill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positive, then </a:t>
                </a:r>
                <a:r>
                  <a:rPr lang="en-US" sz="2200" dirty="0">
                    <a:solidFill>
                      <a:srgbClr val="0070C0"/>
                    </a:solidFill>
                  </a:rPr>
                  <a:t>x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(t+1)</a:t>
                </a:r>
                <a:r>
                  <a:rPr lang="en-US" sz="22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moving to the right toward the minimum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(x = 0)</a:t>
                </a:r>
              </a:p>
              <a:p>
                <a:pPr marL="893277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If we start with </a:t>
                </a:r>
                <a:r>
                  <a:rPr lang="en-US" sz="2200" dirty="0">
                    <a:solidFill>
                      <a:srgbClr val="0070C0"/>
                    </a:solidFill>
                  </a:rPr>
                  <a:t>x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(t)</a:t>
                </a:r>
                <a:r>
                  <a:rPr lang="en-US" sz="2200" dirty="0">
                    <a:solidFill>
                      <a:srgbClr val="0070C0"/>
                    </a:solidFill>
                  </a:rPr>
                  <a:t> &gt; 0</a:t>
                </a:r>
                <a:r>
                  <a:rPr lang="en-US" sz="2200" dirty="0">
                    <a:solidFill>
                      <a:schemeClr val="tx1"/>
                    </a:solidFill>
                  </a:rPr>
                  <a:t>, the slope is positive, then </a:t>
                </a:r>
                <a:r>
                  <a:rPr lang="en-US" sz="2200" dirty="0">
                    <a:solidFill>
                      <a:srgbClr val="0070C0"/>
                    </a:solidFill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negative, then </a:t>
                </a:r>
                <a:r>
                  <a:rPr lang="en-US" sz="2200" dirty="0">
                    <a:solidFill>
                      <a:srgbClr val="0070C0"/>
                    </a:solidFill>
                  </a:rPr>
                  <a:t>x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(t+1)</a:t>
                </a:r>
                <a:r>
                  <a:rPr lang="en-US" sz="22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moving to the left toward the minimum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(x = 0)</a:t>
                </a:r>
              </a:p>
              <a:p>
                <a:pPr marL="893277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= 0</a:t>
                </a:r>
                <a:r>
                  <a:rPr lang="en-US" sz="2200" dirty="0">
                    <a:solidFill>
                      <a:schemeClr val="tx1"/>
                    </a:solidFill>
                  </a:rPr>
                  <a:t>, the no change since we are already reached to the minimum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155EA-46B5-7E97-AF12-644A3AD1C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649" y="2583995"/>
                <a:ext cx="7949689" cy="4102533"/>
              </a:xfrm>
              <a:prstGeom prst="rect">
                <a:avLst/>
              </a:prstGeom>
              <a:blipFill>
                <a:blip r:embed="rId2"/>
                <a:stretch>
                  <a:fillRect b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9E03210-1EB4-84EB-89E5-59D80DDDBA58}"/>
              </a:ext>
            </a:extLst>
          </p:cNvPr>
          <p:cNvGrpSpPr/>
          <p:nvPr/>
        </p:nvGrpSpPr>
        <p:grpSpPr>
          <a:xfrm>
            <a:off x="7799350" y="2734928"/>
            <a:ext cx="4259026" cy="3434001"/>
            <a:chOff x="8001478" y="1026407"/>
            <a:chExt cx="4155995" cy="24301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4AFCD3-94A6-3121-2E1C-1A121136FCCE}"/>
                </a:ext>
              </a:extLst>
            </p:cNvPr>
            <p:cNvGrpSpPr/>
            <p:nvPr/>
          </p:nvGrpSpPr>
          <p:grpSpPr>
            <a:xfrm>
              <a:off x="8001478" y="1026407"/>
              <a:ext cx="4155995" cy="2430161"/>
              <a:chOff x="7852622" y="2939281"/>
              <a:chExt cx="4155995" cy="2430161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91BB5C9-79CD-C91B-4E8B-B266989295FA}"/>
                  </a:ext>
                </a:extLst>
              </p:cNvPr>
              <p:cNvSpPr/>
              <p:nvPr/>
            </p:nvSpPr>
            <p:spPr>
              <a:xfrm>
                <a:off x="8782501" y="3514064"/>
                <a:ext cx="2434848" cy="1291825"/>
              </a:xfrm>
              <a:custGeom>
                <a:avLst/>
                <a:gdLst>
                  <a:gd name="connsiteX0" fmla="*/ 0 w 1903228"/>
                  <a:gd name="connsiteY0" fmla="*/ 0 h 659284"/>
                  <a:gd name="connsiteX1" fmla="*/ 903767 w 1903228"/>
                  <a:gd name="connsiteY1" fmla="*/ 659218 h 659284"/>
                  <a:gd name="connsiteX2" fmla="*/ 1903228 w 1903228"/>
                  <a:gd name="connsiteY2" fmla="*/ 31897 h 65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3228" h="659284">
                    <a:moveTo>
                      <a:pt x="0" y="0"/>
                    </a:moveTo>
                    <a:cubicBezTo>
                      <a:pt x="293281" y="326951"/>
                      <a:pt x="586562" y="653902"/>
                      <a:pt x="903767" y="659218"/>
                    </a:cubicBezTo>
                    <a:cubicBezTo>
                      <a:pt x="1220972" y="664534"/>
                      <a:pt x="1562100" y="348215"/>
                      <a:pt x="1903228" y="31897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2FCB2A3-3105-67B5-2135-3043DE5A8A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2614" y="4816582"/>
                <a:ext cx="27598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565C031-C289-CF61-E905-A8D92B5716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47445" y="3286318"/>
                <a:ext cx="0" cy="2083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37AADA7-CA31-C653-6DC1-E50264E499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5650" y="3286320"/>
                <a:ext cx="1778750" cy="1688359"/>
              </a:xfrm>
              <a:prstGeom prst="line">
                <a:avLst/>
              </a:prstGeom>
              <a:ln w="412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818B80-FE71-919C-3994-80BADAFB6C76}"/>
                  </a:ext>
                </a:extLst>
              </p:cNvPr>
              <p:cNvSpPr txBox="1"/>
              <p:nvPr/>
            </p:nvSpPr>
            <p:spPr>
              <a:xfrm>
                <a:off x="8017708" y="3210539"/>
                <a:ext cx="2434848" cy="261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0070C0"/>
                    </a:solidFill>
                  </a:rPr>
                  <a:t>J(x)= 0.5x</a:t>
                </a:r>
                <a:r>
                  <a:rPr lang="en-US" sz="1800" baseline="30000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FE5BDC4-8476-7FAF-B0BB-FFE45DE4ABF7}"/>
                      </a:ext>
                    </a:extLst>
                  </p:cNvPr>
                  <p:cNvSpPr txBox="1"/>
                  <p:nvPr/>
                </p:nvSpPr>
                <p:spPr>
                  <a:xfrm rot="18531290">
                    <a:off x="10129722" y="3417685"/>
                    <a:ext cx="132614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𝐉</m:t>
                            </m:r>
                          </m:e>
                          <m:sup>
                            <m:r>
                              <a:rPr lang="en-US" sz="1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oMath>
                    </a14:m>
                    <a:r>
                      <a:rPr lang="en-US" sz="1800" b="1" dirty="0">
                        <a:solidFill>
                          <a:srgbClr val="0070C0"/>
                        </a:solidFill>
                      </a:rPr>
                      <a:t> = x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FE5BDC4-8476-7FAF-B0BB-FFE45DE4AB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531290">
                    <a:off x="10129722" y="3417685"/>
                    <a:ext cx="132614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4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50E2C8-69E9-4CE1-02B7-485954243CA1}"/>
                  </a:ext>
                </a:extLst>
              </p:cNvPr>
              <p:cNvSpPr txBox="1"/>
              <p:nvPr/>
            </p:nvSpPr>
            <p:spPr>
              <a:xfrm>
                <a:off x="9895826" y="4774624"/>
                <a:ext cx="353532" cy="283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E0B5BE-5866-061B-FCF9-DE0F33A19B59}"/>
                  </a:ext>
                </a:extLst>
              </p:cNvPr>
              <p:cNvSpPr txBox="1"/>
              <p:nvPr/>
            </p:nvSpPr>
            <p:spPr>
              <a:xfrm>
                <a:off x="11655085" y="4576267"/>
                <a:ext cx="353532" cy="283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x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C913122-CF8D-ED02-F09E-F7CD5376EF26}"/>
                  </a:ext>
                </a:extLst>
              </p:cNvPr>
              <p:cNvCxnSpPr/>
              <p:nvPr/>
            </p:nvCxnSpPr>
            <p:spPr>
              <a:xfrm>
                <a:off x="8782501" y="3785191"/>
                <a:ext cx="978187" cy="11164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4C0C238-086E-DAD2-7AAA-4512E1224279}"/>
                  </a:ext>
                </a:extLst>
              </p:cNvPr>
              <p:cNvSpPr/>
              <p:nvPr/>
            </p:nvSpPr>
            <p:spPr>
              <a:xfrm>
                <a:off x="9304014" y="4361847"/>
                <a:ext cx="129661" cy="132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99DB33-AFD0-AC5A-A2FF-EBFD6D6ADA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9319" y="3965079"/>
                <a:ext cx="877355" cy="802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D454A16-BA58-654B-959E-0B92C4AC9A28}"/>
                  </a:ext>
                </a:extLst>
              </p:cNvPr>
              <p:cNvSpPr/>
              <p:nvPr/>
            </p:nvSpPr>
            <p:spPr>
              <a:xfrm>
                <a:off x="10378420" y="4515882"/>
                <a:ext cx="129661" cy="132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C62C064-919C-0193-06A3-ADAB1EA5A30C}"/>
                      </a:ext>
                    </a:extLst>
                  </p:cNvPr>
                  <p:cNvSpPr txBox="1"/>
                  <p:nvPr/>
                </p:nvSpPr>
                <p:spPr>
                  <a:xfrm>
                    <a:off x="7852622" y="3891137"/>
                    <a:ext cx="1620778" cy="2395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𝐉</m:t>
                            </m:r>
                          </m:e>
                          <m:sup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oMath>
                    </a14:m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&lt;0 </a:t>
                    </a:r>
                    <a:endParaRPr lang="en-US" sz="16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C62C064-919C-0193-06A3-ADAB1EA5A3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2622" y="3891137"/>
                    <a:ext cx="1620778" cy="2395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D5D80C7-07D1-3571-1DE4-3FBAB2704618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9191" y="4351563"/>
                    <a:ext cx="1229186" cy="2395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𝐉</m:t>
                            </m:r>
                          </m:e>
                          <m:sup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oMath>
                    </a14:m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&gt;0 </a:t>
                    </a:r>
                    <a:endParaRPr lang="en-US" sz="16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D5D80C7-07D1-3571-1DE4-3FBAB27046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09191" y="4351563"/>
                    <a:ext cx="1229186" cy="2395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3CD870E-DB87-A314-9AD2-C15908BF63DD}"/>
                </a:ext>
              </a:extLst>
            </p:cNvPr>
            <p:cNvCxnSpPr/>
            <p:nvPr/>
          </p:nvCxnSpPr>
          <p:spPr>
            <a:xfrm flipV="1">
              <a:off x="9346019" y="2818682"/>
              <a:ext cx="346888" cy="65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911A07-F80F-7CF3-FB66-198E3FA593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84607" y="2821938"/>
              <a:ext cx="322873" cy="327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B7B08F-CB66-2892-D46A-90D7D0CF180A}"/>
              </a:ext>
            </a:extLst>
          </p:cNvPr>
          <p:cNvSpPr txBox="1"/>
          <p:nvPr/>
        </p:nvSpPr>
        <p:spPr>
          <a:xfrm>
            <a:off x="318590" y="1171541"/>
            <a:ext cx="12081796" cy="547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gradient descent technique uses the first derivative iteratively as:</a:t>
            </a:r>
            <a:endParaRPr lang="en-US" sz="22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1CAF96-22C6-4048-7FD2-93CC5DC51F4C}"/>
                  </a:ext>
                </a:extLst>
              </p:cNvPr>
              <p:cNvSpPr txBox="1"/>
              <p:nvPr/>
            </p:nvSpPr>
            <p:spPr>
              <a:xfrm>
                <a:off x="4781129" y="1733805"/>
                <a:ext cx="3360231" cy="412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1CAF96-22C6-4048-7FD2-93CC5DC51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29" y="1733805"/>
                <a:ext cx="3360231" cy="412934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A63D78-8DFC-80B4-C53E-AA1CF96E8D0A}"/>
                  </a:ext>
                </a:extLst>
              </p:cNvPr>
              <p:cNvSpPr txBox="1"/>
              <p:nvPr/>
            </p:nvSpPr>
            <p:spPr>
              <a:xfrm>
                <a:off x="645394" y="1981605"/>
                <a:ext cx="11793369" cy="505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(where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is learning rate; a small positive number to control the rate of updating the optimized parameters)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A63D78-8DFC-80B4-C53E-AA1CF96E8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4" y="1981605"/>
                <a:ext cx="11793369" cy="505523"/>
              </a:xfrm>
              <a:prstGeom prst="rect">
                <a:avLst/>
              </a:prstGeom>
              <a:blipFill>
                <a:blip r:embed="rId7"/>
                <a:stretch>
                  <a:fillRect l="-569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811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500E-AF8B-618E-28BA-F0E220E2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gd">
            <a:hlinkClick r:id="" action="ppaction://media"/>
            <a:extLst>
              <a:ext uri="{FF2B5EF4-FFF2-40B4-BE49-F238E27FC236}">
                <a16:creationId xmlns:a16="http://schemas.microsoft.com/office/drawing/2014/main" id="{13A291D5-9C34-80F3-A39F-3DAE649241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5181" y="1690688"/>
            <a:ext cx="6735763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9D8DD1-4FEB-75D6-52DA-CFFF1E4B3ECF}"/>
              </a:ext>
            </a:extLst>
          </p:cNvPr>
          <p:cNvSpPr txBox="1"/>
          <p:nvPr/>
        </p:nvSpPr>
        <p:spPr>
          <a:xfrm>
            <a:off x="838200" y="631190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https://www.youtube.com/watch?v=kJgx2RcJKZY</a:t>
            </a:r>
          </a:p>
        </p:txBody>
      </p:sp>
    </p:spTree>
    <p:extLst>
      <p:ext uri="{BB962C8B-B14F-4D97-AF65-F5344CB8AC3E}">
        <p14:creationId xmlns:p14="http://schemas.microsoft.com/office/powerpoint/2010/main" val="348640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024C-7692-B3BD-AE75-EA90DA54E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77" y="409293"/>
            <a:ext cx="10515600" cy="614843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17ADD9-A8DA-AD7F-804E-A9BA55945D6D}"/>
                  </a:ext>
                </a:extLst>
              </p:cNvPr>
              <p:cNvSpPr/>
              <p:nvPr/>
            </p:nvSpPr>
            <p:spPr>
              <a:xfrm>
                <a:off x="3510367" y="1819063"/>
                <a:ext cx="4977388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sz="1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17ADD9-A8DA-AD7F-804E-A9BA55945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367" y="1819063"/>
                <a:ext cx="4977388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60ACD1F-B8DD-27C0-51E9-4D9AF6535787}"/>
                  </a:ext>
                </a:extLst>
              </p:cNvPr>
              <p:cNvSpPr/>
              <p:nvPr/>
            </p:nvSpPr>
            <p:spPr>
              <a:xfrm>
                <a:off x="3510367" y="2606403"/>
                <a:ext cx="4578818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sz="1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60ACD1F-B8DD-27C0-51E9-4D9AF6535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367" y="2606403"/>
                <a:ext cx="4578818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0C8D6B7-0C95-3050-8A81-ACC4E67EB206}"/>
              </a:ext>
            </a:extLst>
          </p:cNvPr>
          <p:cNvSpPr/>
          <p:nvPr/>
        </p:nvSpPr>
        <p:spPr>
          <a:xfrm>
            <a:off x="434779" y="1321738"/>
            <a:ext cx="11128565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Using the partial derivatives of the cost function with respect to </a:t>
            </a:r>
            <a:r>
              <a:rPr lang="en-US" sz="2000" dirty="0">
                <a:solidFill>
                  <a:srgbClr val="0070C0"/>
                </a:solidFill>
              </a:rPr>
              <a:t>W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b</a:t>
            </a:r>
            <a:r>
              <a:rPr lang="en-US" sz="2000" dirty="0"/>
              <a:t> as: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2529C-E4E8-10FC-DDB6-5BE71D7856EE}"/>
              </a:ext>
            </a:extLst>
          </p:cNvPr>
          <p:cNvSpPr/>
          <p:nvPr/>
        </p:nvSpPr>
        <p:spPr>
          <a:xfrm>
            <a:off x="521077" y="3372474"/>
            <a:ext cx="11570313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And by initializing </a:t>
            </a:r>
            <a:r>
              <a:rPr lang="en-US" sz="2000" dirty="0">
                <a:solidFill>
                  <a:srgbClr val="0070C0"/>
                </a:solidFill>
              </a:rPr>
              <a:t>W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b</a:t>
            </a:r>
            <a:r>
              <a:rPr lang="en-US" sz="2000" dirty="0"/>
              <a:t> with random values, or zeros, then we can update the </a:t>
            </a:r>
            <a:r>
              <a:rPr lang="en-US" sz="2000" dirty="0">
                <a:solidFill>
                  <a:srgbClr val="0070C0"/>
                </a:solidFill>
              </a:rPr>
              <a:t>W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b</a:t>
            </a:r>
            <a:r>
              <a:rPr lang="en-US" sz="2000" dirty="0"/>
              <a:t> at each iteration </a:t>
            </a:r>
            <a:r>
              <a:rPr lang="en-US" sz="2000" dirty="0">
                <a:solidFill>
                  <a:srgbClr val="0070C0"/>
                </a:solidFill>
              </a:rPr>
              <a:t>t</a:t>
            </a:r>
            <a:r>
              <a:rPr lang="en-US" sz="2000" dirty="0"/>
              <a:t> update equation as to get new values 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C05484-2D1A-8E75-BE6A-4D04B4D6EF62}"/>
                  </a:ext>
                </a:extLst>
              </p:cNvPr>
              <p:cNvSpPr/>
              <p:nvPr/>
            </p:nvSpPr>
            <p:spPr>
              <a:xfrm>
                <a:off x="4256533" y="4262864"/>
                <a:ext cx="3400675" cy="681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+1]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C05484-2D1A-8E75-BE6A-4D04B4D6E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533" y="4262864"/>
                <a:ext cx="3400675" cy="681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EFBA38-A14D-542E-5A19-8CB583F5A7F9}"/>
                  </a:ext>
                </a:extLst>
              </p:cNvPr>
              <p:cNvSpPr/>
              <p:nvPr/>
            </p:nvSpPr>
            <p:spPr>
              <a:xfrm>
                <a:off x="4326488" y="4880795"/>
                <a:ext cx="3318473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+1]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EFBA38-A14D-542E-5A19-8CB583F5A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8" y="4880795"/>
                <a:ext cx="3318473" cy="6353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D03FB34-E788-D3ED-9926-B8287760BD9E}"/>
                  </a:ext>
                </a:extLst>
              </p:cNvPr>
              <p:cNvSpPr/>
              <p:nvPr/>
            </p:nvSpPr>
            <p:spPr>
              <a:xfrm>
                <a:off x="521078" y="5459190"/>
                <a:ext cx="1147585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the learning rate of the gradient descent approach. Large values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can cause the algorithm to diverge, while very small values can cause slower convergence.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D03FB34-E788-D3ED-9926-B8287760B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78" y="5459190"/>
                <a:ext cx="11475858" cy="707886"/>
              </a:xfrm>
              <a:prstGeom prst="rect">
                <a:avLst/>
              </a:prstGeom>
              <a:blipFill>
                <a:blip r:embed="rId6"/>
                <a:stretch>
                  <a:fillRect l="-531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8EE267-C103-EFC0-D25A-CCB907EDAF42}"/>
                  </a:ext>
                </a:extLst>
              </p:cNvPr>
              <p:cNvSpPr/>
              <p:nvPr/>
            </p:nvSpPr>
            <p:spPr>
              <a:xfrm>
                <a:off x="521077" y="6091723"/>
                <a:ext cx="112548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The algorithm converges when there is no significant changes in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in consecutive iterations.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8EE267-C103-EFC0-D25A-CCB907EDA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77" y="6091723"/>
                <a:ext cx="11254880" cy="400110"/>
              </a:xfrm>
              <a:prstGeom prst="rect">
                <a:avLst/>
              </a:prstGeom>
              <a:blipFill>
                <a:blip r:embed="rId7"/>
                <a:stretch>
                  <a:fillRect l="-54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34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F040-DDC1-1EC4-705C-823F9EBF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8" y="489825"/>
            <a:ext cx="10515600" cy="478294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8D398-F662-8000-AD35-28668E6CCE66}"/>
              </a:ext>
            </a:extLst>
          </p:cNvPr>
          <p:cNvSpPr/>
          <p:nvPr/>
        </p:nvSpPr>
        <p:spPr>
          <a:xfrm>
            <a:off x="230589" y="1295121"/>
            <a:ext cx="11128565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For input data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671A69-A387-1F9F-6902-A8CEBBB8ED6F}"/>
                  </a:ext>
                </a:extLst>
              </p:cNvPr>
              <p:cNvSpPr/>
              <p:nvPr/>
            </p:nvSpPr>
            <p:spPr>
              <a:xfrm>
                <a:off x="1775015" y="1342580"/>
                <a:ext cx="3664208" cy="472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 2, 3, 4 </m:t>
                    </m:r>
                  </m:oMath>
                </a14:m>
                <a:r>
                  <a:rPr lang="en-US" sz="2000" dirty="0"/>
                  <a:t>where: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671A69-A387-1F9F-6902-A8CEBBB8E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15" y="1342580"/>
                <a:ext cx="3664208" cy="472630"/>
              </a:xfrm>
              <a:prstGeom prst="rect">
                <a:avLst/>
              </a:prstGeom>
              <a:blipFill>
                <a:blip r:embed="rId2"/>
                <a:stretch>
                  <a:fillRect l="-832" r="-83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DF2A543-A702-75F4-6F90-3DAF7C82635E}"/>
                  </a:ext>
                </a:extLst>
              </p:cNvPr>
              <p:cNvSpPr/>
              <p:nvPr/>
            </p:nvSpPr>
            <p:spPr>
              <a:xfrm>
                <a:off x="2835727" y="1861505"/>
                <a:ext cx="4595874" cy="777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0, 1.5</m:t>
                        </m:r>
                      </m:e>
                    </m:d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</m:d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DF2A543-A702-75F4-6F90-3DAF7C826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27" y="1861505"/>
                <a:ext cx="4595874" cy="777008"/>
              </a:xfrm>
              <a:prstGeom prst="rect">
                <a:avLst/>
              </a:prstGeom>
              <a:blipFill>
                <a:blip r:embed="rId3"/>
                <a:stretch>
                  <a:fillRect r="-265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551E64-B03F-E88F-D028-33973317C34C}"/>
                  </a:ext>
                </a:extLst>
              </p:cNvPr>
              <p:cNvSpPr/>
              <p:nvPr/>
            </p:nvSpPr>
            <p:spPr>
              <a:xfrm>
                <a:off x="8336729" y="2048745"/>
                <a:ext cx="3598100" cy="5406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551E64-B03F-E88F-D028-33973317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729" y="2048745"/>
                <a:ext cx="3598100" cy="540661"/>
              </a:xfrm>
              <a:prstGeom prst="rect">
                <a:avLst/>
              </a:prstGeom>
              <a:blipFill>
                <a:blip r:embed="rId4"/>
                <a:stretch>
                  <a:fillRect t="-132584" b="-20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B10D8D-0F8F-88A4-9DAF-A1A63D822F22}"/>
                  </a:ext>
                </a:extLst>
              </p:cNvPr>
              <p:cNvSpPr/>
              <p:nvPr/>
            </p:nvSpPr>
            <p:spPr>
              <a:xfrm>
                <a:off x="8442748" y="2781233"/>
                <a:ext cx="3288464" cy="533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B10D8D-0F8F-88A4-9DAF-A1A63D822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748" y="2781233"/>
                <a:ext cx="3288464" cy="533288"/>
              </a:xfrm>
              <a:prstGeom prst="rect">
                <a:avLst/>
              </a:prstGeom>
              <a:blipFill>
                <a:blip r:embed="rId5"/>
                <a:stretch>
                  <a:fillRect t="-134091" b="-2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7EC3103-B5DD-EA82-CFAD-B2D69FBF7687}"/>
                  </a:ext>
                </a:extLst>
              </p:cNvPr>
              <p:cNvSpPr/>
              <p:nvPr/>
            </p:nvSpPr>
            <p:spPr>
              <a:xfrm>
                <a:off x="2320689" y="3311544"/>
                <a:ext cx="4235134" cy="43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−0∗1.5−2∗2−3∗3.5−4∗4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=-7.625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7EC3103-B5DD-EA82-CFAD-B2D69FBF7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689" y="3311544"/>
                <a:ext cx="4235134" cy="434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AB9CF7-E66E-3FCF-2B84-85039A670938}"/>
                  </a:ext>
                </a:extLst>
              </p:cNvPr>
              <p:cNvSpPr/>
              <p:nvPr/>
            </p:nvSpPr>
            <p:spPr>
              <a:xfrm>
                <a:off x="488323" y="2840971"/>
                <a:ext cx="3107133" cy="476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[0]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AB9CF7-E66E-3FCF-2B84-85039A670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" y="2840971"/>
                <a:ext cx="3107133" cy="476669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982EDD8-5B1D-7871-9486-483FB5D2CE81}"/>
                  </a:ext>
                </a:extLst>
              </p:cNvPr>
              <p:cNvSpPr/>
              <p:nvPr/>
            </p:nvSpPr>
            <p:spPr>
              <a:xfrm>
                <a:off x="2299490" y="3746150"/>
                <a:ext cx="3347198" cy="50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−1.5−2−3.5−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m:rPr>
                          <m:nor/>
                        </m:rPr>
                        <a:rPr lang="en-US" sz="1400" dirty="0">
                          <a:solidFill>
                            <a:srgbClr val="0070C0"/>
                          </a:solidFill>
                        </a:rPr>
                        <m:t>=</m:t>
                      </m:r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srgbClr val="0070C0"/>
                          </a:solidFill>
                        </a:rPr>
                        <m:t>−2.75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982EDD8-5B1D-7871-9486-483FB5D2C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490" y="3746150"/>
                <a:ext cx="3347198" cy="502702"/>
              </a:xfrm>
              <a:prstGeom prst="rect">
                <a:avLst/>
              </a:prstGeom>
              <a:blipFill>
                <a:blip r:embed="rId8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3ACB56E-67CF-B0EB-3103-94198D47E878}"/>
                  </a:ext>
                </a:extLst>
              </p:cNvPr>
              <p:cNvSpPr/>
              <p:nvPr/>
            </p:nvSpPr>
            <p:spPr>
              <a:xfrm>
                <a:off x="607673" y="4288611"/>
                <a:ext cx="2888098" cy="585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=0 −0.1∗−7.625=0.7625</m:t>
                      </m:r>
                    </m:oMath>
                  </m:oMathPara>
                </a14:m>
                <a:endParaRPr lang="en-US" sz="14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=0.275</m:t>
                      </m:r>
                    </m:oMath>
                  </m:oMathPara>
                </a14:m>
                <a:endParaRPr lang="en-US" sz="1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3ACB56E-67CF-B0EB-3103-94198D47E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73" y="4288611"/>
                <a:ext cx="2888098" cy="5856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3C14564-F204-0804-C8BD-6D2754501147}"/>
                  </a:ext>
                </a:extLst>
              </p:cNvPr>
              <p:cNvSpPr/>
              <p:nvPr/>
            </p:nvSpPr>
            <p:spPr>
              <a:xfrm>
                <a:off x="8992628" y="3420212"/>
                <a:ext cx="2096023" cy="437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+1]</m:t>
                        </m:r>
                      </m:sup>
                    </m:sSubSup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3C14564-F204-0804-C8BD-6D2754501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628" y="3420212"/>
                <a:ext cx="2096023" cy="4371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783A949-D399-367E-1DFB-AA00E0AA19C7}"/>
                  </a:ext>
                </a:extLst>
              </p:cNvPr>
              <p:cNvSpPr/>
              <p:nvPr/>
            </p:nvSpPr>
            <p:spPr>
              <a:xfrm>
                <a:off x="9034754" y="3949986"/>
                <a:ext cx="2011769" cy="409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+1]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783A949-D399-367E-1DFB-AA00E0AA1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754" y="3949986"/>
                <a:ext cx="2011769" cy="4090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2C58129-E252-7446-6F90-49304329ECF4}"/>
                  </a:ext>
                </a:extLst>
              </p:cNvPr>
              <p:cNvSpPr/>
              <p:nvPr/>
            </p:nvSpPr>
            <p:spPr>
              <a:xfrm>
                <a:off x="532194" y="4853578"/>
                <a:ext cx="4243854" cy="955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0.7625∗0+0.275−1.5</m:t>
                                </m:r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∗0+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0.7625∗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+0.275−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2+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0.7625∗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+0.275−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3.5</m:t>
                                </m:r>
                              </m:e>
                            </m:d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0.7625∗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+0.275−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=-1.48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2C58129-E252-7446-6F90-49304329E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94" y="4853578"/>
                <a:ext cx="4243854" cy="9557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E8EF03-7735-ED2A-F25B-5FB06E987BE9}"/>
                  </a:ext>
                </a:extLst>
              </p:cNvPr>
              <p:cNvSpPr/>
              <p:nvPr/>
            </p:nvSpPr>
            <p:spPr>
              <a:xfrm>
                <a:off x="5133664" y="4877549"/>
                <a:ext cx="3995774" cy="955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0.7625∗0+0.275−1.5</m:t>
                                </m:r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7625∗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+0.275−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7625∗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+0.275−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3.5</m:t>
                                </m:r>
                              </m:e>
                            </m:d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7625∗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+0.275−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=--0.76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E8EF03-7735-ED2A-F25B-5FB06E987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664" y="4877549"/>
                <a:ext cx="3995774" cy="955711"/>
              </a:xfrm>
              <a:prstGeom prst="rect">
                <a:avLst/>
              </a:prstGeom>
              <a:blipFill>
                <a:blip r:embed="rId13"/>
                <a:stretch>
                  <a:fillRect r="-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3AF3F34-07D0-6AC4-D56A-C46B2F82602B}"/>
                  </a:ext>
                </a:extLst>
              </p:cNvPr>
              <p:cNvSpPr/>
              <p:nvPr/>
            </p:nvSpPr>
            <p:spPr>
              <a:xfrm>
                <a:off x="9094973" y="5151225"/>
                <a:ext cx="2998193" cy="586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 7625−0.1∗−1.48=0.91</m:t>
                      </m:r>
                    </m:oMath>
                  </m:oMathPara>
                </a14:m>
                <a:endParaRPr lang="en-US" sz="14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=0.351</m:t>
                      </m:r>
                    </m:oMath>
                  </m:oMathPara>
                </a14:m>
                <a:endParaRPr lang="en-US" sz="1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3AF3F34-07D0-6AC4-D56A-C46B2F826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973" y="5151225"/>
                <a:ext cx="2998193" cy="5867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D7E31E-450F-EF32-2FB0-C4311A9B403E}"/>
                  </a:ext>
                </a:extLst>
              </p:cNvPr>
              <p:cNvSpPr/>
              <p:nvPr/>
            </p:nvSpPr>
            <p:spPr>
              <a:xfrm>
                <a:off x="4137648" y="5907052"/>
                <a:ext cx="2603149" cy="585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[200]</m:t>
                        </m:r>
                      </m:sup>
                    </m:sSubSup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1400" dirty="0">
                    <a:solidFill>
                      <a:srgbClr val="0070C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en-US" sz="1400" dirty="0">
                    <a:solidFill>
                      <a:srgbClr val="0070C0"/>
                    </a:solidFill>
                  </a:rPr>
                  <a:t>0.65833175</a:t>
                </a:r>
                <a:endParaRPr lang="en-US" sz="1400" b="0" i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[200]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en-US" sz="1400" dirty="0" smtClean="0">
                          <a:solidFill>
                            <a:srgbClr val="0070C0"/>
                          </a:solidFill>
                        </a:rPr>
                        <m:t>1.267742610841535</m:t>
                      </m:r>
                    </m:oMath>
                  </m:oMathPara>
                </a14:m>
                <a:endParaRPr lang="en-US" sz="1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D7E31E-450F-EF32-2FB0-C4311A9B4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48" y="5907052"/>
                <a:ext cx="2603149" cy="5856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EF01151-243E-6B26-378E-4FE46C0EE66D}"/>
              </a:ext>
            </a:extLst>
          </p:cNvPr>
          <p:cNvSpPr/>
          <p:nvPr/>
        </p:nvSpPr>
        <p:spPr>
          <a:xfrm>
            <a:off x="542926" y="5833260"/>
            <a:ext cx="3555525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then after 200 iterations you get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234433-4401-8FCC-E817-696E797FF759}"/>
              </a:ext>
            </a:extLst>
          </p:cNvPr>
          <p:cNvSpPr/>
          <p:nvPr/>
        </p:nvSpPr>
        <p:spPr>
          <a:xfrm>
            <a:off x="8336729" y="2025763"/>
            <a:ext cx="3598100" cy="24773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820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F040-DDC1-1EC4-705C-823F9EBF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8" y="489825"/>
            <a:ext cx="10515600" cy="478294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ADAE0-264D-50D1-3123-3D42DD6E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6" y="1386719"/>
            <a:ext cx="11170027" cy="45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5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B7EA-2AB5-97D9-7C8A-0D3FA80E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area and price of houses in a city: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2688-3111-B910-D36E-D02221C8C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400"/>
            <a:ext cx="10515600" cy="1516186"/>
          </a:xfrm>
        </p:spPr>
        <p:txBody>
          <a:bodyPr>
            <a:normAutofit/>
          </a:bodyPr>
          <a:lstStyle/>
          <a:p>
            <a:r>
              <a:rPr lang="en-US" sz="2400" dirty="0"/>
              <a:t>Given this dataset, we want to </a:t>
            </a:r>
            <a:r>
              <a:rPr lang="en-US" sz="2400" dirty="0">
                <a:solidFill>
                  <a:srgbClr val="FF0000"/>
                </a:solidFill>
              </a:rPr>
              <a:t>predict</a:t>
            </a:r>
            <a:r>
              <a:rPr lang="en-US" sz="2400" dirty="0"/>
              <a:t> the price of houses of other sizes in the city. </a:t>
            </a:r>
          </a:p>
          <a:p>
            <a:r>
              <a:rPr lang="en-US" sz="2400" dirty="0"/>
              <a:t>In other words, we want the price represented as a function of the size.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8F5DA-6D87-46F3-9DFA-FBD5E26E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362450" cy="259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4744B4-4482-7C40-BA09-11B5E89A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481" y="1825625"/>
            <a:ext cx="542748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5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F040-DDC1-1EC4-705C-823F9EBF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8" y="489825"/>
            <a:ext cx="10515600" cy="478294"/>
          </a:xfrm>
        </p:spPr>
        <p:txBody>
          <a:bodyPr>
            <a:normAutofit fontScale="90000"/>
          </a:bodyPr>
          <a:lstStyle/>
          <a:p>
            <a:r>
              <a:rPr lang="en-US" dirty="0"/>
              <a:t>Effect of the learning rate on convergence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EC7F30-D5A2-B81A-46A8-607A29EA27DD}"/>
              </a:ext>
            </a:extLst>
          </p:cNvPr>
          <p:cNvSpPr/>
          <p:nvPr/>
        </p:nvSpPr>
        <p:spPr>
          <a:xfrm>
            <a:off x="367316" y="1134358"/>
            <a:ext cx="1951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070C0"/>
                </a:solidFill>
              </a:rPr>
              <a:t>alpha = 0. 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CE3D2-7F15-F938-CB57-576EE9C6BBDE}"/>
              </a:ext>
            </a:extLst>
          </p:cNvPr>
          <p:cNvSpPr/>
          <p:nvPr/>
        </p:nvSpPr>
        <p:spPr>
          <a:xfrm>
            <a:off x="512151" y="5307888"/>
            <a:ext cx="5829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We obtained a good solution with small error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082EB-E9D7-8E46-6CAE-96B5A5BA0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05"/>
          <a:stretch/>
        </p:blipFill>
        <p:spPr>
          <a:xfrm>
            <a:off x="388888" y="1695308"/>
            <a:ext cx="5843884" cy="3125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80F7FC-A971-668D-AC65-D5AECEAB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847" y="1695307"/>
            <a:ext cx="4591836" cy="38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9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F040-DDC1-1EC4-705C-823F9EBF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8" y="489825"/>
            <a:ext cx="10515600" cy="478294"/>
          </a:xfrm>
        </p:spPr>
        <p:txBody>
          <a:bodyPr>
            <a:normAutofit fontScale="90000"/>
          </a:bodyPr>
          <a:lstStyle/>
          <a:p>
            <a:r>
              <a:rPr lang="en-US" dirty="0"/>
              <a:t>Effect of the learning rate on convergence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D6B16-D0F9-CACC-BF58-E4B9B2DFD576}"/>
              </a:ext>
            </a:extLst>
          </p:cNvPr>
          <p:cNvSpPr/>
          <p:nvPr/>
        </p:nvSpPr>
        <p:spPr>
          <a:xfrm>
            <a:off x="367316" y="1524176"/>
            <a:ext cx="2234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1"/>
                </a:solidFill>
              </a:rPr>
              <a:t>alpha = 0.001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6DBCB4-8AD7-A9B3-F66D-7A9DA253A383}"/>
              </a:ext>
            </a:extLst>
          </p:cNvPr>
          <p:cNvSpPr/>
          <p:nvPr/>
        </p:nvSpPr>
        <p:spPr>
          <a:xfrm>
            <a:off x="512151" y="6022491"/>
            <a:ext cx="5201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Very small alpha, very slow convergence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4BF8C6-5FAF-4477-ADA6-DF98AD5AE54B}"/>
              </a:ext>
            </a:extLst>
          </p:cNvPr>
          <p:cNvSpPr/>
          <p:nvPr/>
        </p:nvSpPr>
        <p:spPr>
          <a:xfrm>
            <a:off x="7212496" y="5977682"/>
            <a:ext cx="3963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small alpha, slow convergence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1DA028-2FEE-9A71-C1AB-BAC71BD67044}"/>
              </a:ext>
            </a:extLst>
          </p:cNvPr>
          <p:cNvSpPr/>
          <p:nvPr/>
        </p:nvSpPr>
        <p:spPr>
          <a:xfrm>
            <a:off x="6805960" y="1485447"/>
            <a:ext cx="2052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1"/>
                </a:solidFill>
              </a:rPr>
              <a:t>alpha = 0.01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5060E-B839-9865-9636-9F8C8C27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1" y="2126015"/>
            <a:ext cx="4686954" cy="3799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8C7AE-1827-1EF9-C843-F3200C8F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59" y="2128233"/>
            <a:ext cx="4686953" cy="392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60BA7C-3309-B654-D259-267BF658D810}"/>
              </a:ext>
            </a:extLst>
          </p:cNvPr>
          <p:cNvSpPr/>
          <p:nvPr/>
        </p:nvSpPr>
        <p:spPr>
          <a:xfrm>
            <a:off x="367316" y="1586324"/>
            <a:ext cx="1951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070C0"/>
                </a:solidFill>
              </a:rPr>
              <a:t>alpha = 0. 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675EF-1EC4-5EE1-E4F1-27247D029512}"/>
              </a:ext>
            </a:extLst>
          </p:cNvPr>
          <p:cNvSpPr/>
          <p:nvPr/>
        </p:nvSpPr>
        <p:spPr>
          <a:xfrm>
            <a:off x="6805960" y="1555387"/>
            <a:ext cx="1869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070C0"/>
                </a:solidFill>
              </a:rPr>
              <a:t>alpha = 0.2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E1164E-1271-76C9-4A2C-C4097349767C}"/>
              </a:ext>
            </a:extLst>
          </p:cNvPr>
          <p:cNvSpPr/>
          <p:nvPr/>
        </p:nvSpPr>
        <p:spPr>
          <a:xfrm>
            <a:off x="512151" y="6084639"/>
            <a:ext cx="4951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Reasonable alpha, better convergence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C3089-B06C-59D5-C086-5317E8A95B80}"/>
              </a:ext>
            </a:extLst>
          </p:cNvPr>
          <p:cNvSpPr/>
          <p:nvPr/>
        </p:nvSpPr>
        <p:spPr>
          <a:xfrm>
            <a:off x="6935035" y="5893331"/>
            <a:ext cx="5185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little larger alpha, faster convergence with some oscillations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E7A3B3-3FDE-9A9B-C9B6-4CE7A2D4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8" y="489825"/>
            <a:ext cx="10515600" cy="478294"/>
          </a:xfrm>
        </p:spPr>
        <p:txBody>
          <a:bodyPr>
            <a:normAutofit fontScale="90000"/>
          </a:bodyPr>
          <a:lstStyle/>
          <a:p>
            <a:r>
              <a:rPr lang="en-US" dirty="0"/>
              <a:t>Effect of the learning rate on convergence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ED469A-FA09-EDF9-0A7E-6D9BE7536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8" y="2201922"/>
            <a:ext cx="4658374" cy="3938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A7D8A-4DEE-E877-ADD0-5CB92906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60" y="2201922"/>
            <a:ext cx="4658374" cy="38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82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09BF89-A7F5-6EC4-477E-BA20E781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532" y="2072602"/>
            <a:ext cx="4618118" cy="39835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EE7A3B3-3FDE-9A9B-C9B6-4CE7A2D4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8" y="489825"/>
            <a:ext cx="10515600" cy="478294"/>
          </a:xfrm>
        </p:spPr>
        <p:txBody>
          <a:bodyPr>
            <a:normAutofit fontScale="90000"/>
          </a:bodyPr>
          <a:lstStyle/>
          <a:p>
            <a:r>
              <a:rPr lang="en-US" dirty="0"/>
              <a:t>Effect of the learning rate on convergence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89855E-16BE-9D79-8CA3-3117D4337525}"/>
              </a:ext>
            </a:extLst>
          </p:cNvPr>
          <p:cNvSpPr/>
          <p:nvPr/>
        </p:nvSpPr>
        <p:spPr>
          <a:xfrm>
            <a:off x="367316" y="1541934"/>
            <a:ext cx="2133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1"/>
                </a:solidFill>
              </a:rPr>
              <a:t>alpha = 0. 25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AFCE8C-1527-C86D-4417-796F3A3C8880}"/>
              </a:ext>
            </a:extLst>
          </p:cNvPr>
          <p:cNvSpPr/>
          <p:nvPr/>
        </p:nvSpPr>
        <p:spPr>
          <a:xfrm>
            <a:off x="6601772" y="1510997"/>
            <a:ext cx="1869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chemeClr val="accent1"/>
                </a:solidFill>
              </a:rPr>
              <a:t>alpha = 0.3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B885DE-3E2A-645F-3AFE-E171D9249487}"/>
              </a:ext>
            </a:extLst>
          </p:cNvPr>
          <p:cNvSpPr/>
          <p:nvPr/>
        </p:nvSpPr>
        <p:spPr>
          <a:xfrm>
            <a:off x="512150" y="5883715"/>
            <a:ext cx="5614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Larger alpha, higher oscillations, but it converges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15EE65-7154-2FB2-6C50-657EB114E95E}"/>
              </a:ext>
            </a:extLst>
          </p:cNvPr>
          <p:cNvSpPr/>
          <p:nvPr/>
        </p:nvSpPr>
        <p:spPr>
          <a:xfrm>
            <a:off x="6805960" y="5905251"/>
            <a:ext cx="5235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Very large alpha, diverges and can cause overflow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2E169-1635-D3F7-2F8A-79CC3A02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88" y="2143626"/>
            <a:ext cx="4618118" cy="3761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565B8-438C-E973-6650-160DB3AF8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306" y="3302444"/>
            <a:ext cx="2369182" cy="19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09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71B16-0A08-1472-EF8F-78217BEF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48" y="367215"/>
            <a:ext cx="10515600" cy="751371"/>
          </a:xfrm>
        </p:spPr>
        <p:txBody>
          <a:bodyPr/>
          <a:lstStyle/>
          <a:p>
            <a:r>
              <a:rPr lang="en-US" dirty="0"/>
              <a:t>Normal Equations versus Gradient Descent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A42B09D-2BD0-C667-8837-BA1AE5389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976572"/>
              </p:ext>
            </p:extLst>
          </p:nvPr>
        </p:nvGraphicFramePr>
        <p:xfrm>
          <a:off x="365348" y="1832030"/>
          <a:ext cx="11521626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813">
                  <a:extLst>
                    <a:ext uri="{9D8B030D-6E8A-4147-A177-3AD203B41FA5}">
                      <a16:colId xmlns:a16="http://schemas.microsoft.com/office/drawing/2014/main" val="1015660246"/>
                    </a:ext>
                  </a:extLst>
                </a:gridCol>
                <a:gridCol w="5760813">
                  <a:extLst>
                    <a:ext uri="{9D8B030D-6E8A-4147-A177-3AD203B41FA5}">
                      <a16:colId xmlns:a16="http://schemas.microsoft.com/office/drawing/2014/main" val="3858859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 Equations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Gradient descent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55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baseline="0" dirty="0">
                          <a:solidFill>
                            <a:srgbClr val="00B050"/>
                          </a:solidFill>
                        </a:rPr>
                        <a:t>+ </a:t>
                      </a:r>
                      <a:r>
                        <a:rPr lang="en-US" dirty="0"/>
                        <a:t>Non-iterative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2400" b="1" dirty="0"/>
                        <a:t> </a:t>
                      </a:r>
                      <a:r>
                        <a:rPr lang="en-US" dirty="0"/>
                        <a:t>Iterative and depends on the initial guess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09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Needs matrix inversion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Computationally expensive for large matrices  (size &gt;1000 x 1000)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Some matrices are not invertible in some cases such as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     features are not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baseline="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n-US" sz="1800" b="1" baseline="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dirty="0"/>
                        <a:t>No matrix inversion, computationally attractive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59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baseline="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n-US" sz="1800" b="1" baseline="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dirty="0"/>
                        <a:t>No controlling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Convergence is affected by the value of the learning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47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n-US" sz="1800" b="1" baseline="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dirty="0"/>
                        <a:t>No need for stopping criterion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Needs stopping criterion, affects the convergence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84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/>
                        <a:t>Is not extendable to other machine learning approaches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baseline="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n-US" sz="1800" b="1" baseline="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dirty="0"/>
                        <a:t>Can be extended to other machines learning approaches </a:t>
                      </a:r>
                      <a:r>
                        <a:rPr lang="en-US" sz="1800" b="1" baseline="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dirty="0"/>
                        <a:t>and it is a commonly used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082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830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541E-A59B-C0DF-4342-0B9752C3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15" y="357670"/>
            <a:ext cx="10515600" cy="830997"/>
          </a:xfrm>
        </p:spPr>
        <p:txBody>
          <a:bodyPr/>
          <a:lstStyle/>
          <a:p>
            <a:r>
              <a:rPr lang="en-US" sz="4400" b="1" dirty="0"/>
              <a:t>scikit-learn </a:t>
            </a:r>
            <a:r>
              <a:rPr lang="en-US" sz="4400" b="1" i="1" dirty="0" err="1"/>
              <a:t>linear_model.LinearRegression</a:t>
            </a:r>
            <a:r>
              <a:rPr lang="en-US" sz="4400" b="1" i="1" dirty="0"/>
              <a:t>()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987F5-04F3-94FA-78BB-541182D452AD}"/>
              </a:ext>
            </a:extLst>
          </p:cNvPr>
          <p:cNvSpPr/>
          <p:nvPr/>
        </p:nvSpPr>
        <p:spPr>
          <a:xfrm>
            <a:off x="478377" y="2341504"/>
            <a:ext cx="3938001" cy="425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-apple-system"/>
              </a:rPr>
              <a:t>fit_intercept</a:t>
            </a:r>
            <a:r>
              <a:rPr lang="en-US" b="1" dirty="0">
                <a:solidFill>
                  <a:srgbClr val="FF0000"/>
                </a:solidFill>
                <a:latin typeface="-apple-system"/>
              </a:rPr>
              <a:t> : </a:t>
            </a:r>
            <a:r>
              <a:rPr lang="en-US" b="1" i="1" dirty="0">
                <a:solidFill>
                  <a:srgbClr val="FF0000"/>
                </a:solidFill>
                <a:latin typeface="-apple-system"/>
              </a:rPr>
              <a:t>bool, default=True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77EDF-2C3F-AFDE-C3EE-D9B209DF7E47}"/>
              </a:ext>
            </a:extLst>
          </p:cNvPr>
          <p:cNvSpPr/>
          <p:nvPr/>
        </p:nvSpPr>
        <p:spPr>
          <a:xfrm>
            <a:off x="484831" y="2739421"/>
            <a:ext cx="107821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True, find the intercept, bias term, b of the line. Otherwise, data assumed to be centered (i.e. b = 0)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60A7F-AFDC-DBF3-6523-F6A61964D488}"/>
              </a:ext>
            </a:extLst>
          </p:cNvPr>
          <p:cNvSpPr/>
          <p:nvPr/>
        </p:nvSpPr>
        <p:spPr>
          <a:xfrm>
            <a:off x="478377" y="1423111"/>
            <a:ext cx="110410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Use </a:t>
            </a:r>
            <a:r>
              <a:rPr lang="en-US" sz="2400" dirty="0" err="1"/>
              <a:t>linear_model.LinearRegression</a:t>
            </a:r>
            <a:r>
              <a:rPr lang="en-US" sz="2400" dirty="0"/>
              <a:t>() to initialize an instance of the linear model with parameters: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768DA4-649A-F45F-AE88-A45F6C02F3CD}"/>
              </a:ext>
            </a:extLst>
          </p:cNvPr>
          <p:cNvSpPr/>
          <p:nvPr/>
        </p:nvSpPr>
        <p:spPr>
          <a:xfrm>
            <a:off x="532032" y="3945001"/>
            <a:ext cx="1922962" cy="425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-apple-system"/>
              </a:rPr>
              <a:t>Attribute </a:t>
            </a:r>
            <a:r>
              <a:rPr lang="en-US" b="1" dirty="0" err="1">
                <a:solidFill>
                  <a:srgbClr val="FF0000"/>
                </a:solidFill>
                <a:latin typeface="-apple-system"/>
              </a:rPr>
              <a:t>coef</a:t>
            </a:r>
            <a:r>
              <a:rPr lang="en-US" b="1" dirty="0">
                <a:solidFill>
                  <a:srgbClr val="FF0000"/>
                </a:solidFill>
                <a:latin typeface="-apple-system"/>
              </a:rPr>
              <a:t>_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E794B-DAD7-6A8A-E106-9CEBEC42CAE1}"/>
              </a:ext>
            </a:extLst>
          </p:cNvPr>
          <p:cNvSpPr/>
          <p:nvPr/>
        </p:nvSpPr>
        <p:spPr>
          <a:xfrm>
            <a:off x="515213" y="4300857"/>
            <a:ext cx="10782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Returns the estimated coefficients </a:t>
            </a:r>
            <a:r>
              <a:rPr lang="en-US" sz="2400" i="1" dirty="0"/>
              <a:t>W</a:t>
            </a:r>
            <a:endParaRPr lang="en-US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292FEE-65DE-BDCB-90EE-4966B1879DD0}"/>
              </a:ext>
            </a:extLst>
          </p:cNvPr>
          <p:cNvSpPr/>
          <p:nvPr/>
        </p:nvSpPr>
        <p:spPr>
          <a:xfrm>
            <a:off x="550722" y="4892116"/>
            <a:ext cx="2476447" cy="425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-apple-system"/>
              </a:rPr>
              <a:t>Attribute intercept_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D05B2-DD07-E7C9-1315-1E3C2561B3AB}"/>
              </a:ext>
            </a:extLst>
          </p:cNvPr>
          <p:cNvSpPr/>
          <p:nvPr/>
        </p:nvSpPr>
        <p:spPr>
          <a:xfrm>
            <a:off x="541846" y="5258932"/>
            <a:ext cx="10782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Returns the estimated intercept </a:t>
            </a:r>
            <a:r>
              <a:rPr lang="en-US" sz="2400" i="1" dirty="0"/>
              <a:t>b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43894-1772-7E54-7727-A7BF3DEDF544}"/>
              </a:ext>
            </a:extLst>
          </p:cNvPr>
          <p:cNvSpPr txBox="1"/>
          <p:nvPr/>
        </p:nvSpPr>
        <p:spPr>
          <a:xfrm>
            <a:off x="639192" y="6116715"/>
            <a:ext cx="10880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more description and examples: </a:t>
            </a:r>
            <a:r>
              <a:rPr lang="en-US" sz="1400" dirty="0">
                <a:hlinkClick r:id="rId2"/>
              </a:rPr>
              <a:t>https://scikit-learn.org/stable/modules/generated/sklearn.linear_model.LinearRegression.html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8757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541E-A59B-C0DF-4342-0B9752C3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75" y="386145"/>
            <a:ext cx="10515600" cy="830997"/>
          </a:xfrm>
        </p:spPr>
        <p:txBody>
          <a:bodyPr/>
          <a:lstStyle/>
          <a:p>
            <a:r>
              <a:rPr lang="en-US" sz="4400" b="1" dirty="0"/>
              <a:t>scikit-learn </a:t>
            </a:r>
            <a:r>
              <a:rPr lang="en-US" sz="4400" b="1" i="1" dirty="0" err="1"/>
              <a:t>linear_model.LinearRegression</a:t>
            </a:r>
            <a:r>
              <a:rPr lang="en-US" sz="4400" b="1" i="1" dirty="0"/>
              <a:t>()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9CCD87-3E10-8595-4B3A-0777717C2698}"/>
              </a:ext>
            </a:extLst>
          </p:cNvPr>
          <p:cNvSpPr/>
          <p:nvPr/>
        </p:nvSpPr>
        <p:spPr>
          <a:xfrm>
            <a:off x="462275" y="1504618"/>
            <a:ext cx="3812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-apple-system"/>
              </a:rPr>
              <a:t>Method</a:t>
            </a:r>
            <a:r>
              <a:rPr lang="en-US" sz="2400" b="1" dirty="0">
                <a:solidFill>
                  <a:srgbClr val="002060"/>
                </a:solidFill>
                <a:latin typeface="-apple-system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fit(</a:t>
            </a:r>
            <a:r>
              <a:rPr lang="en-US" sz="2400" b="1" dirty="0" err="1">
                <a:solidFill>
                  <a:srgbClr val="FF0000"/>
                </a:solidFill>
                <a:latin typeface="-apple-system"/>
              </a:rPr>
              <a:t>X_train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, </a:t>
            </a:r>
            <a:r>
              <a:rPr lang="en-US" sz="2400" b="1" dirty="0" err="1">
                <a:solidFill>
                  <a:srgbClr val="FF0000"/>
                </a:solidFill>
                <a:latin typeface="-apple-system"/>
              </a:rPr>
              <a:t>Y_train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)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2E44E-2CA9-72CB-0406-7AE5E7556CBF}"/>
              </a:ext>
            </a:extLst>
          </p:cNvPr>
          <p:cNvSpPr/>
          <p:nvPr/>
        </p:nvSpPr>
        <p:spPr>
          <a:xfrm>
            <a:off x="508700" y="2662770"/>
            <a:ext cx="318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-apple-system"/>
              </a:rPr>
              <a:t>Method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 predict(</a:t>
            </a:r>
            <a:r>
              <a:rPr lang="en-US" sz="2400" b="1" dirty="0" err="1">
                <a:solidFill>
                  <a:srgbClr val="FF0000"/>
                </a:solidFill>
                <a:latin typeface="-apple-system"/>
              </a:rPr>
              <a:t>X_test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6076B6-D0A4-D1FD-9C9E-BB6321DC1CA6}"/>
              </a:ext>
            </a:extLst>
          </p:cNvPr>
          <p:cNvSpPr/>
          <p:nvPr/>
        </p:nvSpPr>
        <p:spPr>
          <a:xfrm>
            <a:off x="1423756" y="3108041"/>
            <a:ext cx="10782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Use the model to predict the output values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4511F0-9FA3-6C5F-D1F7-E3F28E280C96}"/>
              </a:ext>
            </a:extLst>
          </p:cNvPr>
          <p:cNvSpPr/>
          <p:nvPr/>
        </p:nvSpPr>
        <p:spPr>
          <a:xfrm>
            <a:off x="1423756" y="1980884"/>
            <a:ext cx="2924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finds the linear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2FB03C-1ADA-154E-98C2-5FDB09E1E929}"/>
              </a:ext>
            </a:extLst>
          </p:cNvPr>
          <p:cNvSpPr/>
          <p:nvPr/>
        </p:nvSpPr>
        <p:spPr>
          <a:xfrm>
            <a:off x="508700" y="3872929"/>
            <a:ext cx="4339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-apple-system"/>
              </a:rPr>
              <a:t>Method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 Score(</a:t>
            </a:r>
            <a:r>
              <a:rPr lang="en-US" sz="2400" b="1" dirty="0" err="1">
                <a:solidFill>
                  <a:srgbClr val="FF0000"/>
                </a:solidFill>
                <a:latin typeface="-apple-system"/>
              </a:rPr>
              <a:t>Y_test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, </a:t>
            </a:r>
            <a:r>
              <a:rPr lang="en-US" sz="2400" b="1" dirty="0" err="1">
                <a:solidFill>
                  <a:srgbClr val="FF0000"/>
                </a:solidFill>
                <a:latin typeface="-apple-system"/>
              </a:rPr>
              <a:t>Y_pridect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99FA2F6-E106-921D-3E65-DA5CCBE63A1E}"/>
                  </a:ext>
                </a:extLst>
              </p:cNvPr>
              <p:cNvSpPr/>
              <p:nvPr/>
            </p:nvSpPr>
            <p:spPr>
              <a:xfrm>
                <a:off x="698012" y="4471597"/>
                <a:ext cx="10993880" cy="1944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Returns the coefficient of determination </a:t>
                </a:r>
                <a:r>
                  <a:rPr lang="en-US" dirty="0">
                    <a:solidFill>
                      <a:schemeClr val="accent1"/>
                    </a:solidFill>
                    <a:latin typeface="-apple-system"/>
                  </a:rPr>
                  <a:t>R</a:t>
                </a:r>
                <a:r>
                  <a:rPr lang="en-US" baseline="30000" dirty="0">
                    <a:solidFill>
                      <a:schemeClr val="accent1"/>
                    </a:solidFill>
                    <a:latin typeface="-apple-system"/>
                  </a:rPr>
                  <a:t>2</a:t>
                </a:r>
                <a:r>
                  <a:rPr lang="en-US" baseline="30000" dirty="0">
                    <a:solidFill>
                      <a:srgbClr val="212529"/>
                    </a:solidFill>
                    <a:latin typeface="-apple-system"/>
                  </a:rPr>
                  <a:t> </a:t>
                </a:r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score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-apple-system"/>
                </a:endParaRPr>
              </a:p>
              <a:p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best value is </a:t>
                </a:r>
                <a:r>
                  <a:rPr lang="en-US" dirty="0">
                    <a:solidFill>
                      <a:schemeClr val="accent1"/>
                    </a:solidFill>
                    <a:latin typeface="-apple-system"/>
                  </a:rPr>
                  <a:t>1</a:t>
                </a:r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 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, and it is zero when the model always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regardless of the input. It </a:t>
                </a:r>
                <a:r>
                  <a:rPr lang="en-US" dirty="0"/>
                  <a:t>assesses the goodness of fit of a linear regression model. It quantifies the proportion of the variance in the dependent variable (the variable you're trying to predict) that is explained by the independent variable(s) in the model.</a:t>
                </a:r>
                <a:endParaRPr lang="en-US" dirty="0">
                  <a:solidFill>
                    <a:srgbClr val="212529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99FA2F6-E106-921D-3E65-DA5CCBE63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2" y="4471597"/>
                <a:ext cx="10993880" cy="1944187"/>
              </a:xfrm>
              <a:prstGeom prst="rect">
                <a:avLst/>
              </a:prstGeom>
              <a:blipFill>
                <a:blip r:embed="rId2"/>
                <a:stretch>
                  <a:fillRect l="-499" t="-1887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439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FE6E-8137-56D8-5D2F-80B3C3B6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3" y="223321"/>
            <a:ext cx="10515600" cy="841999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48F698E1-CA99-4D11-7EF0-83055DB75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96" y="1424597"/>
            <a:ext cx="4867954" cy="305795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F82533-28BD-F7E9-8E84-7A3E2908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5" y="1424597"/>
            <a:ext cx="6935168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6BBFC9-819E-4573-AA14-00BF5D434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413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2294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B7EA-2AB5-97D9-7C8A-0D3FA80E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area and price of houses in a city: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2688-3111-B910-D36E-D02221C8C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400"/>
            <a:ext cx="10515600" cy="151618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We will consider this as a training set composed of </a:t>
            </a:r>
            <a:r>
              <a:rPr lang="en-US" sz="2400" dirty="0">
                <a:solidFill>
                  <a:srgbClr val="FF0000"/>
                </a:solidFill>
              </a:rPr>
              <a:t>feature</a:t>
            </a:r>
            <a:r>
              <a:rPr lang="en-US" sz="2400" dirty="0"/>
              <a:t> (Living area size) and </a:t>
            </a:r>
            <a:r>
              <a:rPr lang="en-US" sz="2400" dirty="0">
                <a:solidFill>
                  <a:srgbClr val="FF0000"/>
                </a:solidFill>
              </a:rPr>
              <a:t>target/label </a:t>
            </a:r>
            <a:r>
              <a:rPr lang="en-US" sz="2400" dirty="0"/>
              <a:t>variable (Price) -&gt; Supervised Learning Problem.</a:t>
            </a:r>
          </a:p>
          <a:p>
            <a:endParaRPr lang="en-US" sz="2400" dirty="0"/>
          </a:p>
          <a:p>
            <a:r>
              <a:rPr lang="en-US" sz="2400" dirty="0"/>
              <a:t>The target variable we are trying to predict is </a:t>
            </a:r>
            <a:r>
              <a:rPr lang="en-US" sz="2400" dirty="0">
                <a:solidFill>
                  <a:srgbClr val="FF0000"/>
                </a:solidFill>
              </a:rPr>
              <a:t>continuous</a:t>
            </a:r>
            <a:r>
              <a:rPr lang="en-US" sz="2400" dirty="0"/>
              <a:t> -&gt; </a:t>
            </a:r>
            <a:r>
              <a:rPr lang="en-US" sz="2400" dirty="0">
                <a:solidFill>
                  <a:srgbClr val="FF0000"/>
                </a:solidFill>
              </a:rPr>
              <a:t>Regression </a:t>
            </a:r>
            <a:r>
              <a:rPr lang="en-US" sz="2400" dirty="0"/>
              <a:t>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8F5DA-6D87-46F3-9DFA-FBD5E26E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362450" cy="259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4744B4-4482-7C40-BA09-11B5E89A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481" y="1825625"/>
            <a:ext cx="542748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6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B7EA-2AB5-97D9-7C8A-0D3FA80E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area and price of houses in a city: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762688-3111-B910-D36E-D02221C8C5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551362"/>
                <a:ext cx="10515600" cy="2062502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N = number of training examples </a:t>
                </a:r>
              </a:p>
              <a:p>
                <a:r>
                  <a:rPr lang="en-US" sz="1600" dirty="0"/>
                  <a:t>(x, y) - single training example </a:t>
                </a:r>
              </a:p>
              <a:p>
                <a:r>
                  <a:rPr lang="en-US" sz="1600" dirty="0"/>
                  <a:t>(x</a:t>
                </a:r>
                <a:r>
                  <a:rPr lang="en-US" sz="1600" baseline="30000" dirty="0"/>
                  <a:t>i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y</a:t>
                </a:r>
                <a:r>
                  <a:rPr lang="en-US" sz="1600" baseline="30000" dirty="0" err="1"/>
                  <a:t>i</a:t>
                </a:r>
                <a:r>
                  <a:rPr lang="en-US" sz="1600" dirty="0"/>
                  <a:t>) - specific example (</a:t>
                </a:r>
                <a:r>
                  <a:rPr lang="en-US" sz="1600" dirty="0" err="1"/>
                  <a:t>i</a:t>
                </a:r>
                <a:r>
                  <a:rPr lang="en-US" sz="1600" baseline="30000" dirty="0" err="1"/>
                  <a:t>th</a:t>
                </a:r>
                <a:r>
                  <a:rPr lang="en-US" sz="1600" dirty="0"/>
                  <a:t> training example)</a:t>
                </a:r>
              </a:p>
              <a:p>
                <a:r>
                  <a:rPr lang="en-US" sz="1600" dirty="0"/>
                  <a:t>We want to learn a linear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600" dirty="0"/>
                  <a:t> which can be expressed as: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1600" dirty="0"/>
                  <a:t>Univariate linear regression. How to learn the values of the parameters w and b?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762688-3111-B910-D36E-D02221C8C5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551362"/>
                <a:ext cx="10515600" cy="2062502"/>
              </a:xfrm>
              <a:blipFill>
                <a:blip r:embed="rId2"/>
                <a:stretch>
                  <a:fillRect l="-232" t="-2071" b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4A8F5DA-6D87-46F3-9DFA-FBD5E26E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362450" cy="259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4744B4-4482-7C40-BA09-11B5E89AB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81" y="1825625"/>
            <a:ext cx="542748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1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6633-176B-B78D-A5A9-14FCC518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input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FE0BF2-FEE4-BBCB-1402-82C92D5F77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362225"/>
                <a:ext cx="10515600" cy="181473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Multivariate Linear Regression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FE0BF2-FEE4-BBCB-1402-82C92D5F77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362225"/>
                <a:ext cx="10515600" cy="1814737"/>
              </a:xfrm>
              <a:blipFill>
                <a:blip r:embed="rId2"/>
                <a:stretch>
                  <a:fillRect l="-812" t="-4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7B27C3-9B8D-5BFC-ACD5-AA6C31F9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38" y="1825626"/>
            <a:ext cx="6156988" cy="24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4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F90F-CDDF-64E4-8FAF-9B08F51A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0094"/>
          </a:xfrm>
        </p:spPr>
        <p:txBody>
          <a:bodyPr/>
          <a:lstStyle/>
          <a:p>
            <a:r>
              <a:rPr lang="en-US" dirty="0"/>
              <a:t>Ordinary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06575E-85B2-EC66-5C2C-E136581354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5348"/>
                <a:ext cx="11084510" cy="4918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</a:rPr>
                  <a:t>The goal of linear regression is to find a linear function that fits the training data with minimal error.</a:t>
                </a:r>
                <a:endParaRPr lang="en-US" sz="1800" dirty="0"/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</a:rPr>
                  <a:t>For </a:t>
                </a:r>
                <a:r>
                  <a:rPr lang="en-US" sz="1800" dirty="0">
                    <a:solidFill>
                      <a:srgbClr val="0070C0"/>
                    </a:solidFill>
                  </a:rPr>
                  <a:t>N</a:t>
                </a:r>
                <a:r>
                  <a:rPr lang="en-US" sz="1800" dirty="0">
                    <a:solidFill>
                      <a:schemeClr val="tx1"/>
                    </a:solidFill>
                  </a:rPr>
                  <a:t>-training examples </a:t>
                </a:r>
                <a:r>
                  <a:rPr lang="en-US" sz="1800" dirty="0">
                    <a:solidFill>
                      <a:srgbClr val="0070C0"/>
                    </a:solidFill>
                  </a:rPr>
                  <a:t>(X, y)</a:t>
                </a:r>
                <a:r>
                  <a:rPr lang="en-US" sz="18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a D-dimension feature vector and corresponding target value </a:t>
                </a:r>
                <a:r>
                  <a:rPr lang="en-US" sz="1800" dirty="0">
                    <a:solidFill>
                      <a:srgbClr val="0070C0"/>
                    </a:solidFill>
                  </a:rPr>
                  <a:t>y</a:t>
                </a:r>
                <a:r>
                  <a:rPr lang="en-US" sz="1800" dirty="0">
                    <a:solidFill>
                      <a:schemeClr val="tx1"/>
                    </a:solidFill>
                  </a:rPr>
                  <a:t>, the predicted linear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can be expressed as: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is a D-dimension vector and </a:t>
                </a:r>
                <a:r>
                  <a:rPr lang="en-US" sz="1800" dirty="0">
                    <a:solidFill>
                      <a:srgbClr val="0070C0"/>
                    </a:solidFill>
                  </a:rPr>
                  <a:t>b</a:t>
                </a:r>
                <a:r>
                  <a:rPr lang="en-US" sz="1800" dirty="0">
                    <a:solidFill>
                      <a:schemeClr val="tx1"/>
                    </a:solidFill>
                  </a:rPr>
                  <a:t> is the bias (intercept) represent the model parameters. The goal is to find the model parameters that minimize the error between the predicted and target values as.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func>
                        <m:func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…+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=</m:t>
                    </m:r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lang="en-US" sz="1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the cost/error function.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06575E-85B2-EC66-5C2C-E13658135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5348"/>
                <a:ext cx="11084510" cy="4918782"/>
              </a:xfrm>
              <a:prstGeom prst="rect">
                <a:avLst/>
              </a:prstGeom>
              <a:blipFill>
                <a:blip r:embed="rId2"/>
                <a:stretch>
                  <a:fillRect l="-385" r="-55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3C6A34C-1DF0-5C9E-BE46-294BC2962F49}"/>
                  </a:ext>
                </a:extLst>
              </p:cNvPr>
              <p:cNvSpPr/>
              <p:nvPr/>
            </p:nvSpPr>
            <p:spPr>
              <a:xfrm>
                <a:off x="3969648" y="2855269"/>
                <a:ext cx="425270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8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 …+</m:t>
                          </m:r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3C6A34C-1DF0-5C9E-BE46-294BC2962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648" y="2855269"/>
                <a:ext cx="4252703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47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F90F-CDDF-64E4-8FAF-9B08F51A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0094"/>
          </a:xfrm>
        </p:spPr>
        <p:txBody>
          <a:bodyPr/>
          <a:lstStyle/>
          <a:p>
            <a:r>
              <a:rPr lang="en-US" dirty="0"/>
              <a:t>Ordinary Linear Regression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CADD4C-26FA-0057-F091-F22FE2962078}"/>
              </a:ext>
            </a:extLst>
          </p:cNvPr>
          <p:cNvSpPr/>
          <p:nvPr/>
        </p:nvSpPr>
        <p:spPr>
          <a:xfrm>
            <a:off x="850810" y="1317006"/>
            <a:ext cx="11128565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solve the optimization problem, we need to define gradient of </a:t>
            </a:r>
            <a:r>
              <a:rPr lang="en-US" sz="2000" dirty="0">
                <a:solidFill>
                  <a:srgbClr val="0070C0"/>
                </a:solidFill>
              </a:rPr>
              <a:t>J(w , b) </a:t>
            </a:r>
            <a:r>
              <a:rPr lang="en-US" sz="2000" dirty="0"/>
              <a:t>with respect to </a:t>
            </a:r>
            <a:r>
              <a:rPr lang="en-US" sz="2000" dirty="0">
                <a:solidFill>
                  <a:srgbClr val="0070C0"/>
                </a:solidFill>
              </a:rPr>
              <a:t>w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b</a:t>
            </a:r>
            <a:r>
              <a:rPr lang="en-US" sz="2000" dirty="0"/>
              <a:t>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A603A3B-3597-645B-D3D1-84B4E15200F0}"/>
                  </a:ext>
                </a:extLst>
              </p:cNvPr>
              <p:cNvSpPr/>
              <p:nvPr/>
            </p:nvSpPr>
            <p:spPr>
              <a:xfrm>
                <a:off x="3439823" y="2013551"/>
                <a:ext cx="4977388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sz="1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A603A3B-3597-645B-D3D1-84B4E1520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823" y="2013551"/>
                <a:ext cx="4977388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92E02A-A1B2-92CB-B425-4861F1BD4B07}"/>
                  </a:ext>
                </a:extLst>
              </p:cNvPr>
              <p:cNvSpPr/>
              <p:nvPr/>
            </p:nvSpPr>
            <p:spPr>
              <a:xfrm>
                <a:off x="3439823" y="2958351"/>
                <a:ext cx="4578818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sz="1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92E02A-A1B2-92CB-B425-4861F1BD4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823" y="2958351"/>
                <a:ext cx="4578818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BBF1DAE-E743-0868-0C1E-1D54C040B628}"/>
              </a:ext>
            </a:extLst>
          </p:cNvPr>
          <p:cNvSpPr/>
          <p:nvPr/>
        </p:nvSpPr>
        <p:spPr>
          <a:xfrm>
            <a:off x="1283996" y="3819939"/>
            <a:ext cx="8735868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for one dimensional case, D = 1, (i.e. a line) we have: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994EB0F-A5DE-5573-6ADE-F3089AE66248}"/>
                  </a:ext>
                </a:extLst>
              </p:cNvPr>
              <p:cNvSpPr/>
              <p:nvPr/>
            </p:nvSpPr>
            <p:spPr>
              <a:xfrm>
                <a:off x="3509095" y="4620920"/>
                <a:ext cx="4586320" cy="668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994EB0F-A5DE-5573-6ADE-F3089AE66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095" y="4620920"/>
                <a:ext cx="4586320" cy="668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E0A9A5-FEE1-1017-E140-D428B29C178C}"/>
                  </a:ext>
                </a:extLst>
              </p:cNvPr>
              <p:cNvSpPr/>
              <p:nvPr/>
            </p:nvSpPr>
            <p:spPr>
              <a:xfrm>
                <a:off x="3635357" y="5496583"/>
                <a:ext cx="4187749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E0A9A5-FEE1-1017-E140-D428B29C1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57" y="5496583"/>
                <a:ext cx="4187749" cy="659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56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8EBA-83C5-470E-F3CD-A107540F1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60" y="387789"/>
            <a:ext cx="10635651" cy="525566"/>
          </a:xfrm>
        </p:spPr>
        <p:txBody>
          <a:bodyPr>
            <a:normAutofit fontScale="90000"/>
          </a:bodyPr>
          <a:lstStyle/>
          <a:p>
            <a:r>
              <a:rPr lang="en-US" dirty="0"/>
              <a:t>Closed form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F6257F-6051-7178-150F-5DA111BD82D7}"/>
              </a:ext>
            </a:extLst>
          </p:cNvPr>
          <p:cNvSpPr/>
          <p:nvPr/>
        </p:nvSpPr>
        <p:spPr>
          <a:xfrm>
            <a:off x="433560" y="960299"/>
            <a:ext cx="11128565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closed form, we can find the solution for the 1-d case when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364AB5-DF08-6F2D-DED1-62A406BDFD55}"/>
              </a:ext>
            </a:extLst>
          </p:cNvPr>
          <p:cNvSpPr/>
          <p:nvPr/>
        </p:nvSpPr>
        <p:spPr>
          <a:xfrm>
            <a:off x="772678" y="3168428"/>
            <a:ext cx="72361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83F185-20B0-01D3-B4D6-C996B806A828}"/>
                  </a:ext>
                </a:extLst>
              </p:cNvPr>
              <p:cNvSpPr/>
              <p:nvPr/>
            </p:nvSpPr>
            <p:spPr>
              <a:xfrm>
                <a:off x="3514621" y="3561393"/>
                <a:ext cx="3449278" cy="596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83F185-20B0-01D3-B4D6-C996B806A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21" y="3561393"/>
                <a:ext cx="3449278" cy="596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8AE89A-2AF2-9FCC-CA61-489D5B70607C}"/>
                  </a:ext>
                </a:extLst>
              </p:cNvPr>
              <p:cNvSpPr/>
              <p:nvPr/>
            </p:nvSpPr>
            <p:spPr>
              <a:xfrm>
                <a:off x="3468423" y="1536002"/>
                <a:ext cx="3457420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8AE89A-2AF2-9FCC-CA61-489D5B706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23" y="1536002"/>
                <a:ext cx="3457420" cy="659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FC4B49-4F3A-1158-5A16-B57E0E18EE61}"/>
                  </a:ext>
                </a:extLst>
              </p:cNvPr>
              <p:cNvSpPr/>
              <p:nvPr/>
            </p:nvSpPr>
            <p:spPr>
              <a:xfrm>
                <a:off x="7219425" y="1032339"/>
                <a:ext cx="1373709" cy="561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FC4B49-4F3A-1158-5A16-B57E0E18E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25" y="1032339"/>
                <a:ext cx="1373709" cy="561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6570250-16E5-A15C-F979-0C776889C8E6}"/>
              </a:ext>
            </a:extLst>
          </p:cNvPr>
          <p:cNvSpPr/>
          <p:nvPr/>
        </p:nvSpPr>
        <p:spPr>
          <a:xfrm>
            <a:off x="8512460" y="996683"/>
            <a:ext cx="534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7F2DE5-9509-5A88-C8F5-656D6B4EDFF6}"/>
                  </a:ext>
                </a:extLst>
              </p:cNvPr>
              <p:cNvSpPr/>
              <p:nvPr/>
            </p:nvSpPr>
            <p:spPr>
              <a:xfrm>
                <a:off x="3514621" y="2265649"/>
                <a:ext cx="3365024" cy="484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1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7F2DE5-9509-5A88-C8F5-656D6B4ED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21" y="2265649"/>
                <a:ext cx="3365024" cy="484556"/>
              </a:xfrm>
              <a:prstGeom prst="rect">
                <a:avLst/>
              </a:prstGeom>
              <a:blipFill>
                <a:blip r:embed="rId5"/>
                <a:stretch>
                  <a:fillRect t="-79747" b="-13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500866A-53EF-539F-EB36-8AD999A53FB3}"/>
                  </a:ext>
                </a:extLst>
              </p:cNvPr>
              <p:cNvSpPr/>
              <p:nvPr/>
            </p:nvSpPr>
            <p:spPr>
              <a:xfrm>
                <a:off x="4572531" y="2844797"/>
                <a:ext cx="1514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500866A-53EF-539F-EB36-8AD999A53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31" y="2844797"/>
                <a:ext cx="1514710" cy="369332"/>
              </a:xfrm>
              <a:prstGeom prst="rect">
                <a:avLst/>
              </a:prstGeom>
              <a:blipFill>
                <a:blip r:embed="rId6"/>
                <a:stretch>
                  <a:fillRect r="-108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66E5B7E-9266-2FC7-4F14-6066D024F80E}"/>
                  </a:ext>
                </a:extLst>
              </p:cNvPr>
              <p:cNvSpPr/>
              <p:nvPr/>
            </p:nvSpPr>
            <p:spPr>
              <a:xfrm>
                <a:off x="1364083" y="3280690"/>
                <a:ext cx="1373709" cy="601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66E5B7E-9266-2FC7-4F14-6066D024F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83" y="3280690"/>
                <a:ext cx="1373709" cy="6016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2EDB7C-7533-C419-E39A-D06CE2F6642C}"/>
                  </a:ext>
                </a:extLst>
              </p:cNvPr>
              <p:cNvSpPr/>
              <p:nvPr/>
            </p:nvSpPr>
            <p:spPr>
              <a:xfrm>
                <a:off x="3240949" y="4221858"/>
                <a:ext cx="4177874" cy="596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rgbClr val="0070C0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2EDB7C-7533-C419-E39A-D06CE2F66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949" y="4221858"/>
                <a:ext cx="4177874" cy="5961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F3B224-C072-E9C2-C609-9487BA8EE233}"/>
                  </a:ext>
                </a:extLst>
              </p:cNvPr>
              <p:cNvSpPr/>
              <p:nvPr/>
            </p:nvSpPr>
            <p:spPr>
              <a:xfrm>
                <a:off x="1496290" y="4834546"/>
                <a:ext cx="10249024" cy="440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e>
                    </m:nary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F3B224-C072-E9C2-C609-9487BA8EE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290" y="4834546"/>
                <a:ext cx="10249024" cy="440955"/>
              </a:xfrm>
              <a:prstGeom prst="rect">
                <a:avLst/>
              </a:prstGeom>
              <a:blipFill>
                <a:blip r:embed="rId9"/>
                <a:stretch>
                  <a:fillRect t="-72222" b="-1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27AD524-C580-2921-4150-BCFF7839373A}"/>
                  </a:ext>
                </a:extLst>
              </p:cNvPr>
              <p:cNvSpPr/>
              <p:nvPr/>
            </p:nvSpPr>
            <p:spPr>
              <a:xfrm>
                <a:off x="4002878" y="5319569"/>
                <a:ext cx="3225434" cy="895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1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num>
                        <m:den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acc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27AD524-C580-2921-4150-BCFF78393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78" y="5319569"/>
                <a:ext cx="3225434" cy="8951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F92EDE2-EBE2-523B-F490-AE215D1EDAAE}"/>
              </a:ext>
            </a:extLst>
          </p:cNvPr>
          <p:cNvSpPr/>
          <p:nvPr/>
        </p:nvSpPr>
        <p:spPr>
          <a:xfrm>
            <a:off x="4451927" y="2750205"/>
            <a:ext cx="1773382" cy="586622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DC301-9A4A-1A5B-5B20-0909AF103C45}"/>
              </a:ext>
            </a:extLst>
          </p:cNvPr>
          <p:cNvSpPr/>
          <p:nvPr/>
        </p:nvSpPr>
        <p:spPr>
          <a:xfrm>
            <a:off x="4038029" y="5341603"/>
            <a:ext cx="3181396" cy="864079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3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E85F-2A79-DB0C-3ECD-C48F59C2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35" y="365126"/>
            <a:ext cx="11128565" cy="57590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EBB7F2-B6BB-50AD-3CDB-197789CD44B1}"/>
              </a:ext>
            </a:extLst>
          </p:cNvPr>
          <p:cNvSpPr/>
          <p:nvPr/>
        </p:nvSpPr>
        <p:spPr>
          <a:xfrm>
            <a:off x="230589" y="1028781"/>
            <a:ext cx="11128565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For input data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088597-0CDB-6AF1-9660-C473948BA998}"/>
                  </a:ext>
                </a:extLst>
              </p:cNvPr>
              <p:cNvSpPr/>
              <p:nvPr/>
            </p:nvSpPr>
            <p:spPr>
              <a:xfrm>
                <a:off x="4988043" y="5128746"/>
                <a:ext cx="28879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=2.75−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0.657 * 2.25 = 1.272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088597-0CDB-6AF1-9660-C473948BA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043" y="5128746"/>
                <a:ext cx="2887906" cy="338554"/>
              </a:xfrm>
              <a:prstGeom prst="rect">
                <a:avLst/>
              </a:prstGeom>
              <a:blipFill>
                <a:blip r:embed="rId2"/>
                <a:stretch>
                  <a:fillRect t="-5357" r="-21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F36008-A2D9-0132-B6D2-C0E5705DF19B}"/>
                  </a:ext>
                </a:extLst>
              </p:cNvPr>
              <p:cNvSpPr/>
              <p:nvPr/>
            </p:nvSpPr>
            <p:spPr>
              <a:xfrm>
                <a:off x="540390" y="5090208"/>
                <a:ext cx="3891193" cy="484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6.1875−7.625)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(5.0625−7.25)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= 1.4375 / 2.1875 = 0.657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F36008-A2D9-0132-B6D2-C0E5705DF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90" y="5090208"/>
                <a:ext cx="3891193" cy="484556"/>
              </a:xfrm>
              <a:prstGeom prst="rect">
                <a:avLst/>
              </a:prstGeom>
              <a:blipFill>
                <a:blip r:embed="rId3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4A21B8-6181-34BF-536B-E7CFB914536D}"/>
                  </a:ext>
                </a:extLst>
              </p:cNvPr>
              <p:cNvSpPr/>
              <p:nvPr/>
            </p:nvSpPr>
            <p:spPr>
              <a:xfrm>
                <a:off x="1775015" y="1076240"/>
                <a:ext cx="3664208" cy="472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 2, 3, 4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where: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4A21B8-6181-34BF-536B-E7CFB9145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15" y="1076240"/>
                <a:ext cx="3664208" cy="472630"/>
              </a:xfrm>
              <a:prstGeom prst="rect">
                <a:avLst/>
              </a:prstGeom>
              <a:blipFill>
                <a:blip r:embed="rId4"/>
                <a:stretch>
                  <a:fillRect l="-832" r="-832" b="-2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9452CB0-BA00-9729-7355-03B1C53253DD}"/>
                  </a:ext>
                </a:extLst>
              </p:cNvPr>
              <p:cNvSpPr/>
              <p:nvPr/>
            </p:nvSpPr>
            <p:spPr>
              <a:xfrm>
                <a:off x="2835727" y="1595165"/>
                <a:ext cx="4595874" cy="777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0, 1.5</m:t>
                        </m:r>
                      </m:e>
                    </m:d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</m:d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9452CB0-BA00-9729-7355-03B1C532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27" y="1595165"/>
                <a:ext cx="4595874" cy="777008"/>
              </a:xfrm>
              <a:prstGeom prst="rect">
                <a:avLst/>
              </a:prstGeom>
              <a:blipFill>
                <a:blip r:embed="rId5"/>
                <a:stretch>
                  <a:fillRect r="-265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B7B090B-96F3-1EB1-391C-77777491E507}"/>
              </a:ext>
            </a:extLst>
          </p:cNvPr>
          <p:cNvGrpSpPr/>
          <p:nvPr/>
        </p:nvGrpSpPr>
        <p:grpSpPr>
          <a:xfrm>
            <a:off x="7797850" y="1977544"/>
            <a:ext cx="4243683" cy="2204793"/>
            <a:chOff x="7875949" y="1224207"/>
            <a:chExt cx="4243683" cy="220479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705FE-91D9-78D8-8FE5-CEB20F9EC0EA}"/>
                </a:ext>
              </a:extLst>
            </p:cNvPr>
            <p:cNvCxnSpPr/>
            <p:nvPr/>
          </p:nvCxnSpPr>
          <p:spPr>
            <a:xfrm>
              <a:off x="8736376" y="1459308"/>
              <a:ext cx="0" cy="1969692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A1657E-FD90-A5FF-254E-191A2A4EA348}"/>
                </a:ext>
              </a:extLst>
            </p:cNvPr>
            <p:cNvCxnSpPr/>
            <p:nvPr/>
          </p:nvCxnSpPr>
          <p:spPr>
            <a:xfrm>
              <a:off x="8736376" y="3429000"/>
              <a:ext cx="30563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7CE458-DD02-F2C7-1A5A-E00AEF680E22}"/>
                </a:ext>
              </a:extLst>
            </p:cNvPr>
            <p:cNvSpPr/>
            <p:nvPr/>
          </p:nvSpPr>
          <p:spPr>
            <a:xfrm>
              <a:off x="8670275" y="2900522"/>
              <a:ext cx="132203" cy="133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E28F10A-A7C4-FBE9-E0F1-A495C640C8DD}"/>
                    </a:ext>
                  </a:extLst>
                </p:cNvPr>
                <p:cNvSpPr/>
                <p:nvPr/>
              </p:nvSpPr>
              <p:spPr>
                <a:xfrm>
                  <a:off x="7875949" y="2779043"/>
                  <a:ext cx="86042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0, 1.5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E28F10A-A7C4-FBE9-E0F1-A495C640C8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949" y="2779043"/>
                  <a:ext cx="860427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D82E4-2D75-5107-26F6-8CF18224D419}"/>
                </a:ext>
              </a:extLst>
            </p:cNvPr>
            <p:cNvSpPr/>
            <p:nvPr/>
          </p:nvSpPr>
          <p:spPr>
            <a:xfrm>
              <a:off x="9464600" y="2712357"/>
              <a:ext cx="132203" cy="133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4B15185-D3BD-F9DB-410A-2064D32ED30A}"/>
                    </a:ext>
                  </a:extLst>
                </p:cNvPr>
                <p:cNvSpPr/>
                <p:nvPr/>
              </p:nvSpPr>
              <p:spPr>
                <a:xfrm>
                  <a:off x="9495068" y="2492184"/>
                  <a:ext cx="70493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4B15185-D3BD-F9DB-410A-2064D32ED3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5068" y="2492184"/>
                  <a:ext cx="704937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E14E05-6E0C-53BC-FC24-E0032D8FA16A}"/>
                </a:ext>
              </a:extLst>
            </p:cNvPr>
            <p:cNvSpPr/>
            <p:nvPr/>
          </p:nvSpPr>
          <p:spPr>
            <a:xfrm>
              <a:off x="10228349" y="1733409"/>
              <a:ext cx="132203" cy="133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DC7117-B8AA-2DFF-8BAE-D39BB93496F1}"/>
                </a:ext>
              </a:extLst>
            </p:cNvPr>
            <p:cNvSpPr/>
            <p:nvPr/>
          </p:nvSpPr>
          <p:spPr>
            <a:xfrm>
              <a:off x="9818107" y="1936898"/>
              <a:ext cx="132203" cy="133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A20649F-0A32-74A2-B4B9-8332067936B0}"/>
                    </a:ext>
                  </a:extLst>
                </p:cNvPr>
                <p:cNvSpPr/>
                <p:nvPr/>
              </p:nvSpPr>
              <p:spPr>
                <a:xfrm>
                  <a:off x="9244334" y="1661507"/>
                  <a:ext cx="86042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3.5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A20649F-0A32-74A2-B4B9-8332067936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4334" y="1661507"/>
                  <a:ext cx="860428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EF52D33-A26C-5329-1DA4-B0D95A370F5F}"/>
                    </a:ext>
                  </a:extLst>
                </p:cNvPr>
                <p:cNvSpPr/>
                <p:nvPr/>
              </p:nvSpPr>
              <p:spPr>
                <a:xfrm>
                  <a:off x="10012246" y="1381262"/>
                  <a:ext cx="70493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EF52D33-A26C-5329-1DA4-B0D95A370F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2246" y="1381262"/>
                  <a:ext cx="704937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2D9B56B-E87B-72EF-0C68-C11BD63FA1E4}"/>
                    </a:ext>
                  </a:extLst>
                </p:cNvPr>
                <p:cNvSpPr/>
                <p:nvPr/>
              </p:nvSpPr>
              <p:spPr>
                <a:xfrm>
                  <a:off x="8344795" y="1224207"/>
                  <a:ext cx="4303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2D9B56B-E87B-72EF-0C68-C11BD63FA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795" y="1224207"/>
                  <a:ext cx="43037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04C0427-2C1A-27E2-A1FD-7DA7FDE45AD6}"/>
                    </a:ext>
                  </a:extLst>
                </p:cNvPr>
                <p:cNvSpPr/>
                <p:nvPr/>
              </p:nvSpPr>
              <p:spPr>
                <a:xfrm>
                  <a:off x="11611159" y="2934377"/>
                  <a:ext cx="508473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04C0427-2C1A-27E2-A1FD-7DA7FDE45A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1159" y="2934377"/>
                  <a:ext cx="508473" cy="453137"/>
                </a:xfrm>
                <a:prstGeom prst="rect">
                  <a:avLst/>
                </a:prstGeom>
                <a:blipFill>
                  <a:blip r:embed="rId11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93401C-4A2E-C3F5-6857-F20C3642ED68}"/>
                  </a:ext>
                </a:extLst>
              </p:cNvPr>
              <p:cNvSpPr/>
              <p:nvPr/>
            </p:nvSpPr>
            <p:spPr>
              <a:xfrm>
                <a:off x="740806" y="2449374"/>
                <a:ext cx="5923738" cy="505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Find the line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 best-fit the above data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93401C-4A2E-C3F5-6857-F20C3642E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06" y="2449374"/>
                <a:ext cx="5923738" cy="505523"/>
              </a:xfrm>
              <a:prstGeom prst="rect">
                <a:avLst/>
              </a:prstGeom>
              <a:blipFill>
                <a:blip r:embed="rId12"/>
                <a:stretch>
                  <a:fillRect l="-1133" r="-206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0480DF-809B-0304-2881-F782EDD8230F}"/>
                  </a:ext>
                </a:extLst>
              </p:cNvPr>
              <p:cNvSpPr/>
              <p:nvPr/>
            </p:nvSpPr>
            <p:spPr>
              <a:xfrm>
                <a:off x="4798855" y="3158522"/>
                <a:ext cx="1514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0480DF-809B-0304-2881-F782EDD82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855" y="3158522"/>
                <a:ext cx="1514710" cy="369332"/>
              </a:xfrm>
              <a:prstGeom prst="rect">
                <a:avLst/>
              </a:prstGeom>
              <a:blipFill>
                <a:blip r:embed="rId13"/>
                <a:stretch>
                  <a:fillRect r="-1084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84A5B0-137B-0F4C-D72A-B996B95BE9FD}"/>
                  </a:ext>
                </a:extLst>
              </p:cNvPr>
              <p:cNvSpPr/>
              <p:nvPr/>
            </p:nvSpPr>
            <p:spPr>
              <a:xfrm>
                <a:off x="3774249" y="3938111"/>
                <a:ext cx="43658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=(1.5+2+3.5+4)/4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 = 2.75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84A5B0-137B-0F4C-D72A-B996B95BE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249" y="3938111"/>
                <a:ext cx="4365877" cy="338554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52E0B9-C4DA-7436-CFE7-F26AEC8E05C6}"/>
                  </a:ext>
                </a:extLst>
              </p:cNvPr>
              <p:cNvSpPr/>
              <p:nvPr/>
            </p:nvSpPr>
            <p:spPr>
              <a:xfrm>
                <a:off x="358911" y="3878411"/>
                <a:ext cx="300276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=(0+2+3+4)/4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 = 2.25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52E0B9-C4DA-7436-CFE7-F26AEC8E0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11" y="3878411"/>
                <a:ext cx="3002765" cy="338554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10DDCA-15B6-F1D9-9ABF-113B26886558}"/>
                  </a:ext>
                </a:extLst>
              </p:cNvPr>
              <p:cNvSpPr/>
              <p:nvPr/>
            </p:nvSpPr>
            <p:spPr>
              <a:xfrm>
                <a:off x="375355" y="4382701"/>
                <a:ext cx="3128010" cy="378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=(0+4+9+16)/4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 = 7.25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10DDCA-15B6-F1D9-9ABF-113B26886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55" y="4382701"/>
                <a:ext cx="3128010" cy="378758"/>
              </a:xfrm>
              <a:prstGeom prst="rect">
                <a:avLst/>
              </a:prstGeom>
              <a:blipFill>
                <a:blip r:embed="rId16"/>
                <a:stretch>
                  <a:fillRect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C616B-C164-092C-91AB-06C9FD2C37CE}"/>
                  </a:ext>
                </a:extLst>
              </p:cNvPr>
              <p:cNvSpPr/>
              <p:nvPr/>
            </p:nvSpPr>
            <p:spPr>
              <a:xfrm>
                <a:off x="3607119" y="4383864"/>
                <a:ext cx="4460195" cy="440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=(0+4+</m:t>
                        </m:r>
                        <m:r>
                          <a:rPr lang="en-US" sz="16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10.5</m:t>
                        </m:r>
                        <m:r>
                          <a:rPr 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+16)/4</m:t>
                        </m:r>
                      </m:e>
                    </m:nary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= 7.625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C616B-C164-092C-91AB-06C9FD2C3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119" y="4383864"/>
                <a:ext cx="4460195" cy="440955"/>
              </a:xfrm>
              <a:prstGeom prst="rect">
                <a:avLst/>
              </a:prstGeom>
              <a:blipFill>
                <a:blip r:embed="rId17"/>
                <a:stretch>
                  <a:fillRect l="-2873" t="-72222" b="-1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7BEFAF0-C9D1-57CE-C3F7-FD765A02FD3C}"/>
                  </a:ext>
                </a:extLst>
              </p:cNvPr>
              <p:cNvSpPr/>
              <p:nvPr/>
            </p:nvSpPr>
            <p:spPr>
              <a:xfrm>
                <a:off x="1044492" y="2967208"/>
                <a:ext cx="3225434" cy="895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1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num>
                        <m:den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acc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7BEFAF0-C9D1-57CE-C3F7-FD765A02F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92" y="2967208"/>
                <a:ext cx="3225434" cy="8951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0E550BA-9773-B9ED-6639-46AC72F21CA0}"/>
                  </a:ext>
                </a:extLst>
              </p:cNvPr>
              <p:cNvSpPr/>
              <p:nvPr/>
            </p:nvSpPr>
            <p:spPr>
              <a:xfrm>
                <a:off x="3361676" y="5695950"/>
                <a:ext cx="25267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0.657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1.272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0E550BA-9773-B9ED-6639-46AC72F21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676" y="5695950"/>
                <a:ext cx="2526782" cy="400110"/>
              </a:xfrm>
              <a:prstGeom prst="rect">
                <a:avLst/>
              </a:prstGeom>
              <a:blipFill>
                <a:blip r:embed="rId19"/>
                <a:stretch>
                  <a:fillRect t="-6061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8D0A01-D6E9-F872-3946-BB89F3D16064}"/>
                  </a:ext>
                </a:extLst>
              </p:cNvPr>
              <p:cNvSpPr/>
              <p:nvPr/>
            </p:nvSpPr>
            <p:spPr>
              <a:xfrm>
                <a:off x="9258485" y="5175877"/>
                <a:ext cx="2524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acc>
                        <m:accPr>
                          <m:chr m:val="̂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1.929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98D0A01-D6E9-F872-3946-BB89F3D1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85" y="5175877"/>
                <a:ext cx="2524281" cy="400110"/>
              </a:xfrm>
              <a:prstGeom prst="rect">
                <a:avLst/>
              </a:prstGeom>
              <a:blipFill>
                <a:blip r:embed="rId20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0CE05E-B756-7794-FC36-3532BB774467}"/>
                  </a:ext>
                </a:extLst>
              </p:cNvPr>
              <p:cNvSpPr/>
              <p:nvPr/>
            </p:nvSpPr>
            <p:spPr>
              <a:xfrm>
                <a:off x="9258486" y="5651165"/>
                <a:ext cx="2524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acc>
                        <m:accPr>
                          <m:chr m:val="̂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(5)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4.557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0CE05E-B756-7794-FC36-3532BB774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86" y="5651165"/>
                <a:ext cx="2524281" cy="400110"/>
              </a:xfrm>
              <a:prstGeom prst="rect">
                <a:avLst/>
              </a:prstGeom>
              <a:blipFill>
                <a:blip r:embed="rId21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1154802-4E21-2D52-626F-B03238743769}"/>
              </a:ext>
            </a:extLst>
          </p:cNvPr>
          <p:cNvCxnSpPr>
            <a:cxnSpLocks/>
          </p:cNvCxnSpPr>
          <p:nvPr/>
        </p:nvCxnSpPr>
        <p:spPr>
          <a:xfrm flipH="1">
            <a:off x="8496606" y="1971172"/>
            <a:ext cx="2667007" cy="20127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CD0812A-9722-710A-9521-26D735323B38}"/>
                  </a:ext>
                </a:extLst>
              </p:cNvPr>
              <p:cNvSpPr/>
              <p:nvPr/>
            </p:nvSpPr>
            <p:spPr>
              <a:xfrm>
                <a:off x="10626616" y="1521853"/>
                <a:ext cx="964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CD0812A-9722-710A-9521-26D735323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616" y="1521853"/>
                <a:ext cx="964175" cy="461665"/>
              </a:xfrm>
              <a:prstGeom prst="rect">
                <a:avLst/>
              </a:prstGeom>
              <a:blipFill>
                <a:blip r:embed="rId22"/>
                <a:stretch>
                  <a:fillRect t="-4000" r="-189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983B83F7-CD05-5603-ACF7-648F74AC195C}"/>
              </a:ext>
            </a:extLst>
          </p:cNvPr>
          <p:cNvSpPr/>
          <p:nvPr/>
        </p:nvSpPr>
        <p:spPr>
          <a:xfrm>
            <a:off x="9258485" y="4581571"/>
            <a:ext cx="1661802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Predictions: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3CB867-2361-F010-884F-1B4DC11B11E9}"/>
              </a:ext>
            </a:extLst>
          </p:cNvPr>
          <p:cNvSpPr/>
          <p:nvPr/>
        </p:nvSpPr>
        <p:spPr>
          <a:xfrm>
            <a:off x="3361676" y="5603360"/>
            <a:ext cx="2433196" cy="586622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11C32-879D-35A7-5B95-A50F85A25B63}"/>
              </a:ext>
            </a:extLst>
          </p:cNvPr>
          <p:cNvSpPr txBox="1"/>
          <p:nvPr/>
        </p:nvSpPr>
        <p:spPr>
          <a:xfrm>
            <a:off x="8503331" y="41768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0054DF-6B86-DCB7-CFE8-9BA9C9DF9C40}"/>
              </a:ext>
            </a:extLst>
          </p:cNvPr>
          <p:cNvSpPr txBox="1"/>
          <p:nvPr/>
        </p:nvSpPr>
        <p:spPr>
          <a:xfrm>
            <a:off x="8938199" y="41881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EEBA3D-05D0-A93F-6335-A63B5308296B}"/>
              </a:ext>
            </a:extLst>
          </p:cNvPr>
          <p:cNvSpPr txBox="1"/>
          <p:nvPr/>
        </p:nvSpPr>
        <p:spPr>
          <a:xfrm>
            <a:off x="9318357" y="418590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08B558-C82E-267D-BBEC-C2E20D36F04D}"/>
              </a:ext>
            </a:extLst>
          </p:cNvPr>
          <p:cNvSpPr txBox="1"/>
          <p:nvPr/>
        </p:nvSpPr>
        <p:spPr>
          <a:xfrm>
            <a:off x="9670473" y="41908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1150A5-685F-23BE-8925-096515B00FE6}"/>
              </a:ext>
            </a:extLst>
          </p:cNvPr>
          <p:cNvSpPr txBox="1"/>
          <p:nvPr/>
        </p:nvSpPr>
        <p:spPr>
          <a:xfrm>
            <a:off x="10084312" y="420900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9113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</TotalTime>
  <Words>1872</Words>
  <Application>Microsoft Office PowerPoint</Application>
  <PresentationFormat>Widescreen</PresentationFormat>
  <Paragraphs>237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Calibri</vt:lpstr>
      <vt:lpstr>Calibri Light</vt:lpstr>
      <vt:lpstr>Cambria Math</vt:lpstr>
      <vt:lpstr>Courier New</vt:lpstr>
      <vt:lpstr>Office Theme</vt:lpstr>
      <vt:lpstr>Linear Regression</vt:lpstr>
      <vt:lpstr>Living area and price of houses in a city:</vt:lpstr>
      <vt:lpstr>Living area and price of houses in a city:</vt:lpstr>
      <vt:lpstr>Living area and price of houses in a city:</vt:lpstr>
      <vt:lpstr>Multiple input features</vt:lpstr>
      <vt:lpstr>Ordinary Linear Regression</vt:lpstr>
      <vt:lpstr>Ordinary Linear Regression</vt:lpstr>
      <vt:lpstr>Closed form Solution</vt:lpstr>
      <vt:lpstr>Example</vt:lpstr>
      <vt:lpstr>Normal Equations</vt:lpstr>
      <vt:lpstr>Normal Equations</vt:lpstr>
      <vt:lpstr>Example</vt:lpstr>
      <vt:lpstr>Example</vt:lpstr>
      <vt:lpstr>Gradient Based Optimization</vt:lpstr>
      <vt:lpstr>Gradient Based Optimization</vt:lpstr>
      <vt:lpstr>Visualization</vt:lpstr>
      <vt:lpstr>Gradient Descent for Linear Regression</vt:lpstr>
      <vt:lpstr>Example</vt:lpstr>
      <vt:lpstr>Example</vt:lpstr>
      <vt:lpstr>Effect of the learning rate on convergence</vt:lpstr>
      <vt:lpstr>Effect of the learning rate on convergence</vt:lpstr>
      <vt:lpstr>Effect of the learning rate on convergence</vt:lpstr>
      <vt:lpstr>Effect of the learning rate on convergence</vt:lpstr>
      <vt:lpstr>Normal Equations versus Gradient Descent</vt:lpstr>
      <vt:lpstr>scikit-learn linear_model.LinearRegression()</vt:lpstr>
      <vt:lpstr>scikit-learn linear_model.LinearRegression()</vt:lpstr>
      <vt:lpstr>Code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Hisham Abdeltawab</dc:creator>
  <cp:lastModifiedBy>Abdeltawab, Hisham</cp:lastModifiedBy>
  <cp:revision>19</cp:revision>
  <dcterms:created xsi:type="dcterms:W3CDTF">2023-08-18T12:17:27Z</dcterms:created>
  <dcterms:modified xsi:type="dcterms:W3CDTF">2024-04-06T09:46:22Z</dcterms:modified>
</cp:coreProperties>
</file>